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0" r:id="rId9"/>
    <p:sldId id="266" r:id="rId10"/>
    <p:sldId id="262" r:id="rId11"/>
    <p:sldId id="263" r:id="rId12"/>
    <p:sldId id="267"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9/27/2020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9/27/2020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9/27/2020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9/27/2020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9/27/2020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9/27/2020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9/27/2020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9/27/2020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9/27/2020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9/27/2020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9/27/2020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9/27/2020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9/27/2020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9/27/2020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42F284-8C28-439A-9C05-FB480FEC4F46}"/>
              </a:ext>
            </a:extLst>
          </p:cNvPr>
          <p:cNvSpPr/>
          <p:nvPr/>
        </p:nvSpPr>
        <p:spPr>
          <a:xfrm>
            <a:off x="937380" y="2649287"/>
            <a:ext cx="2551468" cy="584775"/>
          </a:xfrm>
          <a:prstGeom prst="rect">
            <a:avLst/>
          </a:prstGeom>
          <a:noFill/>
        </p:spPr>
        <p:txBody>
          <a:bodyPr wrap="none" lIns="91440" tIns="45720" rIns="91440" bIns="45720">
            <a:spAutoFit/>
          </a:bodyPr>
          <a:lstStyle/>
          <a:p>
            <a:pPr algn="ctr"/>
            <a:r>
              <a:rPr lang="en-US" sz="3200" b="1" i="1" cap="none" spc="0" dirty="0">
                <a:ln w="0"/>
                <a:solidFill>
                  <a:schemeClr val="tx1">
                    <a:lumMod val="75000"/>
                  </a:scheme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Tom Stoppard</a:t>
            </a:r>
          </a:p>
        </p:txBody>
      </p:sp>
      <p:sp>
        <p:nvSpPr>
          <p:cNvPr id="8" name="Rectangle 7">
            <a:extLst>
              <a:ext uri="{FF2B5EF4-FFF2-40B4-BE49-F238E27FC236}">
                <a16:creationId xmlns:a16="http://schemas.microsoft.com/office/drawing/2014/main" id="{614B17D8-BCF5-4138-B0A2-1A4394EF53DA}"/>
              </a:ext>
            </a:extLst>
          </p:cNvPr>
          <p:cNvSpPr/>
          <p:nvPr/>
        </p:nvSpPr>
        <p:spPr>
          <a:xfrm>
            <a:off x="6003631" y="2967335"/>
            <a:ext cx="184730" cy="923330"/>
          </a:xfrm>
          <a:prstGeom prst="rect">
            <a:avLst/>
          </a:prstGeom>
          <a:noFill/>
        </p:spPr>
        <p:txBody>
          <a:bodyPr wrap="square" lIns="91440" tIns="45720" rIns="91440" bIns="45720">
            <a:spAutoFit/>
          </a:bodyPr>
          <a:lstStyle/>
          <a:p>
            <a:pPr algn="ct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9" name="Rectangle 8">
            <a:extLst>
              <a:ext uri="{FF2B5EF4-FFF2-40B4-BE49-F238E27FC236}">
                <a16:creationId xmlns:a16="http://schemas.microsoft.com/office/drawing/2014/main" id="{3C44E742-2199-4F68-9852-F819513EC074}"/>
              </a:ext>
            </a:extLst>
          </p:cNvPr>
          <p:cNvSpPr/>
          <p:nvPr/>
        </p:nvSpPr>
        <p:spPr>
          <a:xfrm>
            <a:off x="123152" y="3073350"/>
            <a:ext cx="6184884" cy="1569660"/>
          </a:xfrm>
          <a:prstGeom prst="rect">
            <a:avLst/>
          </a:prstGeom>
          <a:noFill/>
        </p:spPr>
        <p:txBody>
          <a:bodyPr wrap="square" lIns="91440" tIns="45720" rIns="91440" bIns="45720">
            <a:spAutoFit/>
          </a:bodyPr>
          <a:lstStyle/>
          <a:p>
            <a:r>
              <a:rPr lang="en-US" sz="4800" b="1" cap="none" spc="0"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Rosencrantz and Guildenstern are Dead</a:t>
            </a:r>
          </a:p>
        </p:txBody>
      </p:sp>
      <p:cxnSp>
        <p:nvCxnSpPr>
          <p:cNvPr id="11" name="Straight Connector 10">
            <a:extLst>
              <a:ext uri="{FF2B5EF4-FFF2-40B4-BE49-F238E27FC236}">
                <a16:creationId xmlns:a16="http://schemas.microsoft.com/office/drawing/2014/main" id="{98C20E7E-9825-4403-AA20-D20DADAF06CF}"/>
              </a:ext>
            </a:extLst>
          </p:cNvPr>
          <p:cNvCxnSpPr/>
          <p:nvPr/>
        </p:nvCxnSpPr>
        <p:spPr>
          <a:xfrm>
            <a:off x="1073426" y="3234062"/>
            <a:ext cx="2415422"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D8C472B-A651-4CC3-A772-55E88F4D05D3}"/>
              </a:ext>
            </a:extLst>
          </p:cNvPr>
          <p:cNvSpPr txBox="1"/>
          <p:nvPr/>
        </p:nvSpPr>
        <p:spPr>
          <a:xfrm>
            <a:off x="8494643" y="53013"/>
            <a:ext cx="3604593" cy="1015663"/>
          </a:xfrm>
          <a:prstGeom prst="rect">
            <a:avLst/>
          </a:prstGeom>
          <a:noFill/>
        </p:spPr>
        <p:txBody>
          <a:bodyPr wrap="square" rtlCol="0">
            <a:spAutoFit/>
          </a:bodyPr>
          <a:lstStyle/>
          <a:p>
            <a:pPr algn="ctr"/>
            <a:r>
              <a:rPr lang="en-US" sz="2000" b="1" dirty="0">
                <a:solidFill>
                  <a:schemeClr val="bg1"/>
                </a:solidFill>
                <a:latin typeface="Times New Roman" panose="02020603050405020304" pitchFamily="18" charset="0"/>
                <a:cs typeface="Times New Roman" panose="02020603050405020304" pitchFamily="18" charset="0"/>
              </a:rPr>
              <a:t>CC – 11</a:t>
            </a:r>
          </a:p>
          <a:p>
            <a:pPr algn="ctr"/>
            <a:r>
              <a:rPr lang="en-IN" sz="2000" b="1" dirty="0">
                <a:solidFill>
                  <a:schemeClr val="bg1"/>
                </a:solidFill>
              </a:rPr>
              <a:t>Modern &amp; Contemporary Drama</a:t>
            </a:r>
          </a:p>
        </p:txBody>
      </p:sp>
      <p:sp>
        <p:nvSpPr>
          <p:cNvPr id="14" name="TextBox 13">
            <a:extLst>
              <a:ext uri="{FF2B5EF4-FFF2-40B4-BE49-F238E27FC236}">
                <a16:creationId xmlns:a16="http://schemas.microsoft.com/office/drawing/2014/main" id="{58A220BD-3113-4A80-A0F6-26559918332F}"/>
              </a:ext>
            </a:extLst>
          </p:cNvPr>
          <p:cNvSpPr txBox="1"/>
          <p:nvPr/>
        </p:nvSpPr>
        <p:spPr>
          <a:xfrm>
            <a:off x="2882347" y="5852354"/>
            <a:ext cx="6188764" cy="923330"/>
          </a:xfrm>
          <a:prstGeom prst="rect">
            <a:avLst/>
          </a:prstGeom>
          <a:noFill/>
        </p:spPr>
        <p:txBody>
          <a:bodyPr wrap="square">
            <a:spAutoFit/>
          </a:bodyPr>
          <a:lstStyle/>
          <a:p>
            <a:pPr algn="ctr"/>
            <a:r>
              <a:rPr lang="en-US" sz="1800" b="1" dirty="0">
                <a:solidFill>
                  <a:schemeClr val="bg1"/>
                </a:solidFill>
                <a:latin typeface="Times New Roman" panose="02020603050405020304" pitchFamily="18" charset="0"/>
                <a:cs typeface="Times New Roman" panose="02020603050405020304" pitchFamily="18" charset="0"/>
              </a:rPr>
              <a:t>Dr. Md Naushad Alam</a:t>
            </a:r>
          </a:p>
          <a:p>
            <a:pPr algn="ctr"/>
            <a:r>
              <a:rPr lang="en-IN" sz="1800" b="1" dirty="0">
                <a:solidFill>
                  <a:schemeClr val="bg1"/>
                </a:solidFill>
              </a:rPr>
              <a:t>Assistant Professor, P. G. Dept of English</a:t>
            </a:r>
          </a:p>
          <a:p>
            <a:pPr algn="ctr"/>
            <a:r>
              <a:rPr lang="en-IN" b="1" dirty="0">
                <a:solidFill>
                  <a:schemeClr val="bg1"/>
                </a:solidFill>
              </a:rPr>
              <a:t>MMHAPU</a:t>
            </a:r>
            <a:endParaRPr lang="en-IN" sz="1800" b="1" dirty="0">
              <a:solidFill>
                <a:schemeClr val="bg1"/>
              </a:solidFill>
            </a:endParaRPr>
          </a:p>
        </p:txBody>
      </p:sp>
      <p:sp>
        <p:nvSpPr>
          <p:cNvPr id="15" name="Rectangle 14">
            <a:extLst>
              <a:ext uri="{FF2B5EF4-FFF2-40B4-BE49-F238E27FC236}">
                <a16:creationId xmlns:a16="http://schemas.microsoft.com/office/drawing/2014/main" id="{1FB6C955-F4CF-40CD-B66D-F35C0B0B7394}"/>
              </a:ext>
            </a:extLst>
          </p:cNvPr>
          <p:cNvSpPr/>
          <p:nvPr/>
        </p:nvSpPr>
        <p:spPr>
          <a:xfrm>
            <a:off x="344557" y="4784035"/>
            <a:ext cx="5963479" cy="45719"/>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50000"/>
                </a:schemeClr>
              </a:solidFill>
            </a:endParaRPr>
          </a:p>
        </p:txBody>
      </p:sp>
      <p:sp>
        <p:nvSpPr>
          <p:cNvPr id="16" name="Rectangle 15">
            <a:extLst>
              <a:ext uri="{FF2B5EF4-FFF2-40B4-BE49-F238E27FC236}">
                <a16:creationId xmlns:a16="http://schemas.microsoft.com/office/drawing/2014/main" id="{96EA8333-B8D1-4AE9-B6EF-F0EF410D9A1B}"/>
              </a:ext>
            </a:extLst>
          </p:cNvPr>
          <p:cNvSpPr/>
          <p:nvPr/>
        </p:nvSpPr>
        <p:spPr>
          <a:xfrm>
            <a:off x="26504" y="503583"/>
            <a:ext cx="556591"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C4FEEEEA-B2C8-4BF0-8674-569399006051}"/>
              </a:ext>
            </a:extLst>
          </p:cNvPr>
          <p:cNvSpPr/>
          <p:nvPr/>
        </p:nvSpPr>
        <p:spPr>
          <a:xfrm>
            <a:off x="19880" y="4987563"/>
            <a:ext cx="556591" cy="168375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Star: 4 Points 19">
            <a:extLst>
              <a:ext uri="{FF2B5EF4-FFF2-40B4-BE49-F238E27FC236}">
                <a16:creationId xmlns:a16="http://schemas.microsoft.com/office/drawing/2014/main" id="{5A9053DE-C226-4EEB-ADCF-4AC6B5690989}"/>
              </a:ext>
            </a:extLst>
          </p:cNvPr>
          <p:cNvSpPr/>
          <p:nvPr/>
        </p:nvSpPr>
        <p:spPr>
          <a:xfrm>
            <a:off x="3988904" y="1736035"/>
            <a:ext cx="291548" cy="314715"/>
          </a:xfrm>
          <a:prstGeom prst="star4">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Star: 4 Points 21">
            <a:extLst>
              <a:ext uri="{FF2B5EF4-FFF2-40B4-BE49-F238E27FC236}">
                <a16:creationId xmlns:a16="http://schemas.microsoft.com/office/drawing/2014/main" id="{667B2A1C-4CC3-4B34-B88E-C02004E2724F}"/>
              </a:ext>
            </a:extLst>
          </p:cNvPr>
          <p:cNvSpPr/>
          <p:nvPr/>
        </p:nvSpPr>
        <p:spPr>
          <a:xfrm>
            <a:off x="4870174" y="2246244"/>
            <a:ext cx="291548" cy="314715"/>
          </a:xfrm>
          <a:prstGeom prst="star4">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Star: 4 Points 23">
            <a:extLst>
              <a:ext uri="{FF2B5EF4-FFF2-40B4-BE49-F238E27FC236}">
                <a16:creationId xmlns:a16="http://schemas.microsoft.com/office/drawing/2014/main" id="{8BA48186-7186-4E16-AFE4-2E46141C7AF6}"/>
              </a:ext>
            </a:extLst>
          </p:cNvPr>
          <p:cNvSpPr/>
          <p:nvPr/>
        </p:nvSpPr>
        <p:spPr>
          <a:xfrm>
            <a:off x="5652048" y="2829339"/>
            <a:ext cx="291548" cy="314715"/>
          </a:xfrm>
          <a:prstGeom prst="star4">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0" name="Picture 29">
            <a:extLst>
              <a:ext uri="{FF2B5EF4-FFF2-40B4-BE49-F238E27FC236}">
                <a16:creationId xmlns:a16="http://schemas.microsoft.com/office/drawing/2014/main" id="{1BEF5683-1B28-4A71-9CBC-E2F8C1556E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3652" y="1301364"/>
            <a:ext cx="5655584" cy="4232081"/>
          </a:xfrm>
          <a:prstGeom prst="rect">
            <a:avLst/>
          </a:prstGeom>
        </p:spPr>
      </p:pic>
      <p:sp>
        <p:nvSpPr>
          <p:cNvPr id="2" name="Rectangle 1">
            <a:extLst>
              <a:ext uri="{FF2B5EF4-FFF2-40B4-BE49-F238E27FC236}">
                <a16:creationId xmlns:a16="http://schemas.microsoft.com/office/drawing/2014/main" id="{0230BFF1-569A-4AA3-99BD-B751ADD7F0AA}"/>
              </a:ext>
            </a:extLst>
          </p:cNvPr>
          <p:cNvSpPr/>
          <p:nvPr/>
        </p:nvSpPr>
        <p:spPr>
          <a:xfrm>
            <a:off x="1595387" y="4835888"/>
            <a:ext cx="3938899" cy="769441"/>
          </a:xfrm>
          <a:prstGeom prst="rect">
            <a:avLst/>
          </a:prstGeom>
          <a:noFill/>
        </p:spPr>
        <p:txBody>
          <a:bodyPr wrap="none" lIns="91440" tIns="45720" rIns="91440" bIns="45720">
            <a:spAutoFit/>
          </a:bodyPr>
          <a:lstStyle/>
          <a:p>
            <a:pPr algn="ctr"/>
            <a:r>
              <a:rPr lang="en-US" sz="4400" b="0" cap="none" spc="0" dirty="0">
                <a:ln w="0"/>
                <a:solidFill>
                  <a:srgbClr val="002060"/>
                </a:solidFill>
                <a:effectLst>
                  <a:reflection blurRad="6350" stA="53000" endA="300" endPos="35500" dir="5400000" sy="-90000" algn="bl" rotWithShape="0"/>
                </a:effectLst>
                <a:latin typeface="Algerian" panose="04020705040A02060702" pitchFamily="82" charset="0"/>
              </a:rPr>
              <a:t>Introduction</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78B529-2537-4778-8438-80FAFFFA8BD2}"/>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5B2C938A-F665-426B-8241-CE10EFBA3B31}"/>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F57F9691-4038-4752-A5D9-59FEC1A5702F}"/>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29D24408-60E3-4067-84BA-4F5BF37F1C81}"/>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260B43DD-E40B-48C5-B5C2-D028B951ADAF}"/>
              </a:ext>
            </a:extLst>
          </p:cNvPr>
          <p:cNvSpPr txBox="1"/>
          <p:nvPr/>
        </p:nvSpPr>
        <p:spPr>
          <a:xfrm>
            <a:off x="834887" y="1212006"/>
            <a:ext cx="10919791" cy="4653646"/>
          </a:xfrm>
          <a:prstGeom prst="rect">
            <a:avLst/>
          </a:prstGeom>
          <a:noFill/>
        </p:spPr>
        <p:txBody>
          <a:bodyPr wrap="square">
            <a:spAutoFit/>
          </a:bodyPr>
          <a:lstStyle/>
          <a:p>
            <a:pPr algn="just">
              <a:lnSpc>
                <a:spcPct val="150000"/>
              </a:lnSpc>
            </a:pPr>
            <a:r>
              <a:rPr lang="en-IN" sz="2000" b="0" i="0" dirty="0">
                <a:solidFill>
                  <a:srgbClr val="000000"/>
                </a:solidFill>
                <a:effectLst/>
                <a:latin typeface="Times New Roman" panose="02020603050405020304" pitchFamily="18" charset="0"/>
                <a:cs typeface="Times New Roman" panose="02020603050405020304" pitchFamily="18" charset="0"/>
              </a:rPr>
              <a:t>Stoppard wrote </a:t>
            </a:r>
            <a:r>
              <a:rPr lang="en-IN" sz="2000" b="0" i="1" dirty="0">
                <a:solidFill>
                  <a:srgbClr val="000000"/>
                </a:solidFill>
                <a:effectLst/>
                <a:latin typeface="Times New Roman" panose="02020603050405020304" pitchFamily="18" charset="0"/>
                <a:cs typeface="Times New Roman" panose="02020603050405020304" pitchFamily="18" charset="0"/>
              </a:rPr>
              <a:t>Rosencrantz and Guildenstern are Dead</a:t>
            </a:r>
            <a:r>
              <a:rPr lang="en-IN" sz="2000" b="0" i="0" dirty="0">
                <a:solidFill>
                  <a:srgbClr val="000000"/>
                </a:solidFill>
                <a:effectLst/>
                <a:latin typeface="Times New Roman" panose="02020603050405020304" pitchFamily="18" charset="0"/>
                <a:cs typeface="Times New Roman" panose="02020603050405020304" pitchFamily="18" charset="0"/>
              </a:rPr>
              <a:t> in this absurdist and meta-theatrical tradition. It is very much influenced by Beckett, and much of the silly dialogue between Rosencrantz and Guildenstern simply would not have been seen in the theatre before </a:t>
            </a:r>
            <a:r>
              <a:rPr lang="en-IN" sz="2000" b="0" i="1" dirty="0">
                <a:solidFill>
                  <a:srgbClr val="000000"/>
                </a:solidFill>
                <a:effectLst/>
                <a:latin typeface="Times New Roman" panose="02020603050405020304" pitchFamily="18" charset="0"/>
                <a:cs typeface="Times New Roman" panose="02020603050405020304" pitchFamily="18" charset="0"/>
              </a:rPr>
              <a:t>Waiting for Godot</a:t>
            </a:r>
            <a:r>
              <a:rPr lang="en-IN" sz="2000" b="0" i="0" dirty="0">
                <a:solidFill>
                  <a:srgbClr val="000000"/>
                </a:solidFill>
                <a:effectLst/>
                <a:latin typeface="Times New Roman" panose="02020603050405020304" pitchFamily="18" charset="0"/>
                <a:cs typeface="Times New Roman" panose="02020603050405020304" pitchFamily="18" charset="0"/>
              </a:rPr>
              <a:t>. It's as if Stoppard uses the innovations that Beckett brought to contemporary theatre in order to pry open the minor Shakespearean characters of Rosencrantz and Guildenstern.</a:t>
            </a:r>
          </a:p>
          <a:p>
            <a:pPr algn="just">
              <a:lnSpc>
                <a:spcPct val="150000"/>
              </a:lnSpc>
            </a:pPr>
            <a:endParaRPr lang="en-IN"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IN" sz="2000" b="0" i="0" dirty="0">
                <a:solidFill>
                  <a:srgbClr val="000000"/>
                </a:solidFill>
                <a:effectLst/>
                <a:latin typeface="Times New Roman" panose="02020603050405020304" pitchFamily="18" charset="0"/>
                <a:cs typeface="Times New Roman" panose="02020603050405020304" pitchFamily="18" charset="0"/>
              </a:rPr>
              <a:t>Some critics think that Stoppard was too much under the influence of Beckett at this point in his career, but we think that </a:t>
            </a:r>
            <a:r>
              <a:rPr lang="en-IN" sz="2000" b="0" i="1" dirty="0">
                <a:solidFill>
                  <a:srgbClr val="000000"/>
                </a:solidFill>
                <a:effectLst/>
                <a:latin typeface="Times New Roman" panose="02020603050405020304" pitchFamily="18" charset="0"/>
                <a:cs typeface="Times New Roman" panose="02020603050405020304" pitchFamily="18" charset="0"/>
              </a:rPr>
              <a:t>Rosencrantz and Guildenstern are Dead</a:t>
            </a:r>
            <a:r>
              <a:rPr lang="en-IN" sz="2000" b="0" i="0" dirty="0">
                <a:solidFill>
                  <a:srgbClr val="000000"/>
                </a:solidFill>
                <a:effectLst/>
                <a:latin typeface="Times New Roman" panose="02020603050405020304" pitchFamily="18" charset="0"/>
                <a:cs typeface="Times New Roman" panose="02020603050405020304" pitchFamily="18" charset="0"/>
              </a:rPr>
              <a:t> is something unique and independent of both </a:t>
            </a:r>
            <a:r>
              <a:rPr lang="en-IN" sz="2000" b="0" i="1" dirty="0">
                <a:solidFill>
                  <a:srgbClr val="000000"/>
                </a:solidFill>
                <a:effectLst/>
                <a:latin typeface="Times New Roman" panose="02020603050405020304" pitchFamily="18" charset="0"/>
                <a:cs typeface="Times New Roman" panose="02020603050405020304" pitchFamily="18" charset="0"/>
              </a:rPr>
              <a:t>Waiting for Godot</a:t>
            </a:r>
            <a:r>
              <a:rPr lang="en-IN" sz="2000" b="0" i="0" dirty="0">
                <a:solidFill>
                  <a:srgbClr val="000000"/>
                </a:solidFill>
                <a:effectLst/>
                <a:latin typeface="Times New Roman" panose="02020603050405020304" pitchFamily="18" charset="0"/>
                <a:cs typeface="Times New Roman" panose="02020603050405020304" pitchFamily="18" charset="0"/>
              </a:rPr>
              <a:t> and </a:t>
            </a:r>
            <a:r>
              <a:rPr lang="en-IN" sz="2000" b="0" i="1" dirty="0">
                <a:solidFill>
                  <a:srgbClr val="000000"/>
                </a:solidFill>
                <a:effectLst/>
                <a:latin typeface="Times New Roman" panose="02020603050405020304" pitchFamily="18" charset="0"/>
                <a:cs typeface="Times New Roman" panose="02020603050405020304" pitchFamily="18" charset="0"/>
              </a:rPr>
              <a:t>Hamlet</a:t>
            </a:r>
            <a:r>
              <a:rPr lang="en-IN" sz="2000" b="0" i="0" dirty="0">
                <a:solidFill>
                  <a:srgbClr val="000000"/>
                </a:solidFill>
                <a:effectLst/>
                <a:latin typeface="Times New Roman" panose="02020603050405020304" pitchFamily="18" charset="0"/>
                <a:cs typeface="Times New Roman" panose="02020603050405020304" pitchFamily="18" charset="0"/>
              </a:rPr>
              <a:t>. It is an almost universally acknowledged masterpiece of contemporary theatre.</a:t>
            </a:r>
            <a:endParaRPr lang="en-IN" sz="2000" dirty="0">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29FC3D48-5F12-4691-A0C0-DEE39E0DA771}"/>
              </a:ext>
            </a:extLst>
          </p:cNvPr>
          <p:cNvSpPr/>
          <p:nvPr/>
        </p:nvSpPr>
        <p:spPr>
          <a:xfrm>
            <a:off x="4817166" y="480005"/>
            <a:ext cx="3591337" cy="40011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TextBox 20">
            <a:extLst>
              <a:ext uri="{FF2B5EF4-FFF2-40B4-BE49-F238E27FC236}">
                <a16:creationId xmlns:a16="http://schemas.microsoft.com/office/drawing/2014/main" id="{4F93F6D3-7A85-45BA-8CE4-97F4AE7C5A49}"/>
              </a:ext>
            </a:extLst>
          </p:cNvPr>
          <p:cNvSpPr txBox="1"/>
          <p:nvPr/>
        </p:nvSpPr>
        <p:spPr>
          <a:xfrm>
            <a:off x="5194852" y="477080"/>
            <a:ext cx="2941982" cy="369332"/>
          </a:xfrm>
          <a:prstGeom prst="rect">
            <a:avLst/>
          </a:prstGeom>
          <a:noFill/>
        </p:spPr>
        <p:txBody>
          <a:bodyPr wrap="square" rtlCol="0">
            <a:spAutoFit/>
          </a:bodyPr>
          <a:lstStyle/>
          <a:p>
            <a:r>
              <a:rPr lang="en-US" sz="1800" b="1" dirty="0">
                <a:solidFill>
                  <a:srgbClr val="FF0000"/>
                </a:solidFill>
                <a:latin typeface="Times New Roman" panose="02020603050405020304" pitchFamily="18" charset="0"/>
                <a:cs typeface="Times New Roman" panose="02020603050405020304" pitchFamily="18" charset="0"/>
              </a:rPr>
              <a:t>Critical Analysis…conti.*</a:t>
            </a:r>
            <a:endParaRPr lang="en-IN" sz="1800" b="1" dirty="0">
              <a:solidFill>
                <a:srgbClr val="FF00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5B675FD1-CDEB-45B1-9703-33AB3686E2E5}"/>
              </a:ext>
            </a:extLst>
          </p:cNvPr>
          <p:cNvSpPr txBox="1"/>
          <p:nvPr/>
        </p:nvSpPr>
        <p:spPr>
          <a:xfrm>
            <a:off x="8136834" y="6030607"/>
            <a:ext cx="1258956" cy="369332"/>
          </a:xfrm>
          <a:prstGeom prst="rect">
            <a:avLst/>
          </a:prstGeom>
          <a:noFill/>
        </p:spPr>
        <p:txBody>
          <a:bodyPr wrap="square">
            <a:spAutoFit/>
          </a:bodyPr>
          <a:lstStyle/>
          <a:p>
            <a:r>
              <a:rPr lang="en-US" sz="1800" b="1" dirty="0">
                <a:solidFill>
                  <a:srgbClr val="FF0000"/>
                </a:solidFill>
                <a:latin typeface="Times New Roman" panose="02020603050405020304" pitchFamily="18" charset="0"/>
                <a:cs typeface="Times New Roman" panose="02020603050405020304" pitchFamily="18" charset="0"/>
              </a:rPr>
              <a:t>…the End. </a:t>
            </a:r>
            <a:endParaRPr lang="en-IN" dirty="0"/>
          </a:p>
        </p:txBody>
      </p:sp>
    </p:spTree>
    <p:extLst>
      <p:ext uri="{BB962C8B-B14F-4D97-AF65-F5344CB8AC3E}">
        <p14:creationId xmlns:p14="http://schemas.microsoft.com/office/powerpoint/2010/main" val="180038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30099E-156D-403E-B47D-BBA3F05811D9}"/>
              </a:ext>
            </a:extLst>
          </p:cNvPr>
          <p:cNvSpPr txBox="1"/>
          <p:nvPr/>
        </p:nvSpPr>
        <p:spPr>
          <a:xfrm>
            <a:off x="1921565" y="106020"/>
            <a:ext cx="8189844" cy="984885"/>
          </a:xfrm>
          <a:prstGeom prst="rect">
            <a:avLst/>
          </a:prstGeom>
          <a:noFill/>
        </p:spPr>
        <p:txBody>
          <a:bodyPr wrap="square" rtlCol="0">
            <a:spAutoFit/>
          </a:bodyPr>
          <a:lstStyle/>
          <a:p>
            <a:pPr algn="ctr"/>
            <a:r>
              <a:rPr lang="en-US" sz="3400" b="1" dirty="0">
                <a:solidFill>
                  <a:srgbClr val="002060"/>
                </a:solidFill>
                <a:latin typeface="Times New Roman" panose="02020603050405020304" pitchFamily="18" charset="0"/>
                <a:cs typeface="Times New Roman" panose="02020603050405020304" pitchFamily="18" charset="0"/>
              </a:rPr>
              <a:t>Tom Stoppard</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Life &amp; work</a:t>
            </a:r>
            <a:endParaRPr lang="en-IN" sz="2400" b="1" dirty="0">
              <a:solidFill>
                <a:schemeClr val="accent1">
                  <a:lumMod val="75000"/>
                </a:schemeClr>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A534AF9B-1ABD-446A-972F-ED16FB9AF4B2}"/>
              </a:ext>
            </a:extLst>
          </p:cNvPr>
          <p:cNvCxnSpPr/>
          <p:nvPr/>
        </p:nvCxnSpPr>
        <p:spPr>
          <a:xfrm>
            <a:off x="4585252" y="689116"/>
            <a:ext cx="291547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E683BEF0-CC8F-4A20-9284-56DAEBC77B48}"/>
              </a:ext>
            </a:extLst>
          </p:cNvPr>
          <p:cNvSpPr/>
          <p:nvPr/>
        </p:nvSpPr>
        <p:spPr>
          <a:xfrm>
            <a:off x="689113" y="1090905"/>
            <a:ext cx="10906539" cy="1625788"/>
          </a:xfrm>
          <a:prstGeom prst="roundRect">
            <a:avLst/>
          </a:prstGeom>
          <a:solidFill>
            <a:schemeClr val="bg1">
              <a:lumMod val="8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a:extLst>
              <a:ext uri="{FF2B5EF4-FFF2-40B4-BE49-F238E27FC236}">
                <a16:creationId xmlns:a16="http://schemas.microsoft.com/office/drawing/2014/main" id="{37C3CD51-2F98-40DC-8A19-6158E1A79D89}"/>
              </a:ext>
            </a:extLst>
          </p:cNvPr>
          <p:cNvSpPr txBox="1"/>
          <p:nvPr/>
        </p:nvSpPr>
        <p:spPr>
          <a:xfrm>
            <a:off x="940904" y="1179444"/>
            <a:ext cx="10561983" cy="1723549"/>
          </a:xfrm>
          <a:prstGeom prst="rect">
            <a:avLst/>
          </a:prstGeom>
          <a:noFill/>
        </p:spPr>
        <p:txBody>
          <a:bodyPr wrap="square" rtlCol="0">
            <a:spAutoFit/>
          </a:bodyPr>
          <a:lstStyle/>
          <a:p>
            <a:pPr algn="just"/>
            <a:r>
              <a:rPr lang="en-IN" sz="2200" b="1" i="0" dirty="0">
                <a:solidFill>
                  <a:srgbClr val="002060"/>
                </a:solidFill>
                <a:effectLst/>
                <a:latin typeface="Times New Roman" panose="02020603050405020304" pitchFamily="18" charset="0"/>
                <a:cs typeface="Times New Roman" panose="02020603050405020304" pitchFamily="18" charset="0"/>
              </a:rPr>
              <a:t>Playwright Sir Tom Stoppard was born Tomas </a:t>
            </a:r>
            <a:r>
              <a:rPr lang="en-IN" sz="2200" b="1" i="0" dirty="0" err="1">
                <a:solidFill>
                  <a:srgbClr val="002060"/>
                </a:solidFill>
                <a:effectLst/>
                <a:latin typeface="Times New Roman" panose="02020603050405020304" pitchFamily="18" charset="0"/>
                <a:cs typeface="Times New Roman" panose="02020603050405020304" pitchFamily="18" charset="0"/>
              </a:rPr>
              <a:t>Straussler</a:t>
            </a:r>
            <a:r>
              <a:rPr lang="en-IN" sz="2200" b="1" i="0" dirty="0">
                <a:solidFill>
                  <a:srgbClr val="002060"/>
                </a:solidFill>
                <a:effectLst/>
                <a:latin typeface="Times New Roman" panose="02020603050405020304" pitchFamily="18" charset="0"/>
                <a:cs typeface="Times New Roman" panose="02020603050405020304" pitchFamily="18" charset="0"/>
              </a:rPr>
              <a:t> on 3 July 1937 in </a:t>
            </a:r>
            <a:r>
              <a:rPr lang="en-IN" sz="2200" b="1" i="0" dirty="0" err="1">
                <a:solidFill>
                  <a:srgbClr val="002060"/>
                </a:solidFill>
                <a:effectLst/>
                <a:latin typeface="Times New Roman" panose="02020603050405020304" pitchFamily="18" charset="0"/>
                <a:cs typeface="Times New Roman" panose="02020603050405020304" pitchFamily="18" charset="0"/>
              </a:rPr>
              <a:t>Zlin</a:t>
            </a:r>
            <a:r>
              <a:rPr lang="en-IN" sz="2200" b="1" i="0" dirty="0">
                <a:solidFill>
                  <a:srgbClr val="002060"/>
                </a:solidFill>
                <a:effectLst/>
                <a:latin typeface="Times New Roman" panose="02020603050405020304" pitchFamily="18" charset="0"/>
                <a:cs typeface="Times New Roman" panose="02020603050405020304" pitchFamily="18" charset="0"/>
              </a:rPr>
              <a:t>, Czechoslovakia. He grew up in Singapore and India during the Second World War and moved to England in 1946 with his mother and stepfather, his own father having been killed in Singapore.</a:t>
            </a:r>
            <a:endParaRPr lang="en-IN" sz="2200" b="1" dirty="0">
              <a:solidFill>
                <a:srgbClr val="002060"/>
              </a:solidFill>
              <a:latin typeface="Times New Roman" panose="02020603050405020304" pitchFamily="18" charset="0"/>
              <a:cs typeface="Times New Roman" panose="02020603050405020304" pitchFamily="18" charset="0"/>
            </a:endParaRPr>
          </a:p>
          <a:p>
            <a:endParaRPr lang="en-IN" dirty="0"/>
          </a:p>
        </p:txBody>
      </p:sp>
      <p:pic>
        <p:nvPicPr>
          <p:cNvPr id="1026" name="Picture 2" descr="Tom Stoppard - Literature">
            <a:extLst>
              <a:ext uri="{FF2B5EF4-FFF2-40B4-BE49-F238E27FC236}">
                <a16:creationId xmlns:a16="http://schemas.microsoft.com/office/drawing/2014/main" id="{51F5CF66-031B-416C-83E8-4E45F377D9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4642" y="2868328"/>
            <a:ext cx="3110945" cy="350596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F672845B-4F30-4913-A76E-AA7B64DF3D9D}"/>
              </a:ext>
            </a:extLst>
          </p:cNvPr>
          <p:cNvSpPr txBox="1"/>
          <p:nvPr/>
        </p:nvSpPr>
        <p:spPr>
          <a:xfrm>
            <a:off x="689113" y="2822711"/>
            <a:ext cx="7593496" cy="3970318"/>
          </a:xfrm>
          <a:prstGeom prst="rect">
            <a:avLst/>
          </a:prstGeom>
          <a:noFill/>
        </p:spPr>
        <p:txBody>
          <a:bodyPr wrap="square" rtlCol="0">
            <a:spAutoFit/>
          </a:bodyPr>
          <a:lstStyle/>
          <a:p>
            <a:pPr algn="just"/>
            <a:r>
              <a:rPr lang="en-IN" sz="2100" b="0" i="0" dirty="0">
                <a:solidFill>
                  <a:srgbClr val="202122"/>
                </a:solidFill>
                <a:effectLst/>
                <a:latin typeface="Times New Roman" panose="02020603050405020304" pitchFamily="18" charset="0"/>
                <a:cs typeface="Times New Roman" panose="02020603050405020304" pitchFamily="18" charset="0"/>
              </a:rPr>
              <a:t>He is a Czech-born British playwright and screenwriter. He has written for television, radio, film, and stage, finding prominence with plays such as </a:t>
            </a:r>
            <a:r>
              <a:rPr lang="en-IN" sz="2100" i="1" dirty="0">
                <a:solidFill>
                  <a:srgbClr val="0B0080"/>
                </a:solidFill>
                <a:latin typeface="Times New Roman" panose="02020603050405020304" pitchFamily="18" charset="0"/>
                <a:cs typeface="Times New Roman" panose="02020603050405020304" pitchFamily="18" charset="0"/>
              </a:rPr>
              <a:t>Arcadia</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The Coast of Utopia</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Every Good Boy Deserves Favour</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err="1">
                <a:solidFill>
                  <a:srgbClr val="0B0080"/>
                </a:solidFill>
                <a:latin typeface="Times New Roman" panose="02020603050405020304" pitchFamily="18" charset="0"/>
                <a:cs typeface="Times New Roman" panose="02020603050405020304" pitchFamily="18" charset="0"/>
              </a:rPr>
              <a:t>Professiona</a:t>
            </a:r>
            <a:r>
              <a:rPr lang="en-IN" sz="2100" i="1" dirty="0">
                <a:solidFill>
                  <a:srgbClr val="0B0080"/>
                </a:solidFill>
                <a:latin typeface="Times New Roman" panose="02020603050405020304" pitchFamily="18" charset="0"/>
                <a:cs typeface="Times New Roman" panose="02020603050405020304" pitchFamily="18" charset="0"/>
              </a:rPr>
              <a:t> Foul</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The Real Thing</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Travesties</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The Invention of Love</a:t>
            </a:r>
            <a:r>
              <a:rPr lang="en-IN" sz="2100" b="0" i="0" dirty="0">
                <a:solidFill>
                  <a:srgbClr val="202122"/>
                </a:solidFill>
                <a:effectLst/>
                <a:latin typeface="Times New Roman" panose="02020603050405020304" pitchFamily="18" charset="0"/>
                <a:cs typeface="Times New Roman" panose="02020603050405020304" pitchFamily="18" charset="0"/>
              </a:rPr>
              <a:t>, and </a:t>
            </a:r>
            <a:r>
              <a:rPr lang="en-IN" sz="2100" i="1" dirty="0">
                <a:solidFill>
                  <a:srgbClr val="0B0080"/>
                </a:solidFill>
                <a:latin typeface="Times New Roman" panose="02020603050405020304" pitchFamily="18" charset="0"/>
                <a:cs typeface="Times New Roman" panose="02020603050405020304" pitchFamily="18" charset="0"/>
              </a:rPr>
              <a:t>Rosencrantz and Guildenstern Are Dead</a:t>
            </a:r>
            <a:r>
              <a:rPr lang="en-IN" sz="2100" b="0" i="0" dirty="0">
                <a:solidFill>
                  <a:srgbClr val="202122"/>
                </a:solidFill>
                <a:effectLst/>
                <a:latin typeface="Times New Roman" panose="02020603050405020304" pitchFamily="18" charset="0"/>
                <a:cs typeface="Times New Roman" panose="02020603050405020304" pitchFamily="18" charset="0"/>
              </a:rPr>
              <a:t>. He co-wrote the screenplays for </a:t>
            </a:r>
            <a:r>
              <a:rPr lang="en-IN" sz="2100" i="1" dirty="0">
                <a:solidFill>
                  <a:srgbClr val="0B0080"/>
                </a:solidFill>
                <a:latin typeface="Times New Roman" panose="02020603050405020304" pitchFamily="18" charset="0"/>
                <a:cs typeface="Times New Roman" panose="02020603050405020304" pitchFamily="18" charset="0"/>
              </a:rPr>
              <a:t>Brazil</a:t>
            </a:r>
            <a:r>
              <a:rPr lang="en-IN" sz="2100" b="0" i="0" dirty="0">
                <a:solidFill>
                  <a:srgbClr val="202122"/>
                </a:solidFill>
                <a:effectLst/>
                <a:latin typeface="Times New Roman" panose="02020603050405020304" pitchFamily="18" charset="0"/>
                <a:cs typeface="Times New Roman" panose="02020603050405020304" pitchFamily="18" charset="0"/>
              </a:rPr>
              <a:t>, </a:t>
            </a:r>
            <a:r>
              <a:rPr lang="en-IN" sz="2100" i="1" dirty="0">
                <a:solidFill>
                  <a:srgbClr val="0B0080"/>
                </a:solidFill>
                <a:latin typeface="Times New Roman" panose="02020603050405020304" pitchFamily="18" charset="0"/>
                <a:cs typeface="Times New Roman" panose="02020603050405020304" pitchFamily="18" charset="0"/>
              </a:rPr>
              <a:t>The Russia House</a:t>
            </a:r>
            <a:r>
              <a:rPr lang="en-IN" sz="2100" b="0" i="0" dirty="0">
                <a:solidFill>
                  <a:srgbClr val="202122"/>
                </a:solidFill>
                <a:effectLst/>
                <a:latin typeface="Times New Roman" panose="02020603050405020304" pitchFamily="18" charset="0"/>
                <a:cs typeface="Times New Roman" panose="02020603050405020304" pitchFamily="18" charset="0"/>
              </a:rPr>
              <a:t>, and </a:t>
            </a:r>
            <a:r>
              <a:rPr lang="en-IN" sz="2100" i="1" dirty="0">
                <a:solidFill>
                  <a:srgbClr val="0B0080"/>
                </a:solidFill>
                <a:latin typeface="Times New Roman" panose="02020603050405020304" pitchFamily="18" charset="0"/>
                <a:cs typeface="Times New Roman" panose="02020603050405020304" pitchFamily="18" charset="0"/>
              </a:rPr>
              <a:t>Shakespeare in Love</a:t>
            </a:r>
            <a:r>
              <a:rPr lang="en-IN" sz="2100" b="0" i="0" dirty="0">
                <a:solidFill>
                  <a:srgbClr val="202122"/>
                </a:solidFill>
                <a:effectLst/>
                <a:latin typeface="Times New Roman" panose="02020603050405020304" pitchFamily="18" charset="0"/>
                <a:cs typeface="Times New Roman" panose="02020603050405020304" pitchFamily="18" charset="0"/>
              </a:rPr>
              <a:t>, and has received an </a:t>
            </a:r>
            <a:r>
              <a:rPr lang="en-IN" sz="2100" dirty="0">
                <a:solidFill>
                  <a:srgbClr val="0B0080"/>
                </a:solidFill>
                <a:latin typeface="Times New Roman" panose="02020603050405020304" pitchFamily="18" charset="0"/>
                <a:cs typeface="Times New Roman" panose="02020603050405020304" pitchFamily="18" charset="0"/>
              </a:rPr>
              <a:t>Academy Award</a:t>
            </a:r>
            <a:r>
              <a:rPr lang="en-IN" sz="2100" b="0" i="0" dirty="0">
                <a:solidFill>
                  <a:srgbClr val="202122"/>
                </a:solidFill>
                <a:effectLst/>
                <a:latin typeface="Times New Roman" panose="02020603050405020304" pitchFamily="18" charset="0"/>
                <a:cs typeface="Times New Roman" panose="02020603050405020304" pitchFamily="18" charset="0"/>
              </a:rPr>
              <a:t> and four </a:t>
            </a:r>
            <a:r>
              <a:rPr lang="en-IN" sz="2100" dirty="0">
                <a:solidFill>
                  <a:srgbClr val="0B0080"/>
                </a:solidFill>
                <a:latin typeface="Times New Roman" panose="02020603050405020304" pitchFamily="18" charset="0"/>
                <a:cs typeface="Times New Roman" panose="02020603050405020304" pitchFamily="18" charset="0"/>
              </a:rPr>
              <a:t>Tony Awards</a:t>
            </a:r>
            <a:r>
              <a:rPr lang="en-IN" sz="2100" b="0" i="0" dirty="0">
                <a:solidFill>
                  <a:srgbClr val="202122"/>
                </a:solidFill>
                <a:effectLst/>
                <a:latin typeface="Times New Roman" panose="02020603050405020304" pitchFamily="18" charset="0"/>
                <a:cs typeface="Times New Roman" panose="02020603050405020304" pitchFamily="18" charset="0"/>
              </a:rPr>
              <a:t>. His work covers the themes of human rights, censorship and </a:t>
            </a:r>
            <a:r>
              <a:rPr lang="en-IN" sz="2100" dirty="0">
                <a:solidFill>
                  <a:srgbClr val="0B0080"/>
                </a:solidFill>
                <a:latin typeface="Times New Roman" panose="02020603050405020304" pitchFamily="18" charset="0"/>
                <a:cs typeface="Times New Roman" panose="02020603050405020304" pitchFamily="18" charset="0"/>
              </a:rPr>
              <a:t>political freedom</a:t>
            </a:r>
            <a:r>
              <a:rPr lang="en-IN" sz="2100" b="0" i="0" dirty="0">
                <a:solidFill>
                  <a:srgbClr val="202122"/>
                </a:solidFill>
                <a:effectLst/>
                <a:latin typeface="Times New Roman" panose="02020603050405020304" pitchFamily="18" charset="0"/>
                <a:cs typeface="Times New Roman" panose="02020603050405020304" pitchFamily="18" charset="0"/>
              </a:rPr>
              <a:t>, often delving into the deeper philosophical understanding of society. Stoppard has been a playwright of the </a:t>
            </a:r>
            <a:r>
              <a:rPr lang="en-IN" sz="2100" dirty="0">
                <a:solidFill>
                  <a:srgbClr val="0B0080"/>
                </a:solidFill>
                <a:latin typeface="Times New Roman" panose="02020603050405020304" pitchFamily="18" charset="0"/>
                <a:cs typeface="Times New Roman" panose="02020603050405020304" pitchFamily="18" charset="0"/>
              </a:rPr>
              <a:t>National Theatre</a:t>
            </a:r>
            <a:r>
              <a:rPr lang="en-IN" sz="2100" b="0" i="0" dirty="0">
                <a:solidFill>
                  <a:srgbClr val="202122"/>
                </a:solidFill>
                <a:effectLst/>
                <a:latin typeface="Times New Roman" panose="02020603050405020304" pitchFamily="18" charset="0"/>
                <a:cs typeface="Times New Roman" panose="02020603050405020304" pitchFamily="18" charset="0"/>
              </a:rPr>
              <a:t> and is one of the most internationally performed dramatists of his generation.</a:t>
            </a:r>
            <a:endParaRPr lang="en-IN" sz="2100"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220D02E2-2AAA-4883-949D-0E41404E4D27}"/>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08A134AD-CB3B-4D4A-A753-DA4155E3D0FC}"/>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F6913E4D-1928-460C-BC6C-1B68EC48176B}"/>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Rounded Corners 20">
            <a:extLst>
              <a:ext uri="{FF2B5EF4-FFF2-40B4-BE49-F238E27FC236}">
                <a16:creationId xmlns:a16="http://schemas.microsoft.com/office/drawing/2014/main" id="{F19C0B0E-9BAC-4564-BF0C-1FF034861A68}"/>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 name="Straight Connector 2">
            <a:extLst>
              <a:ext uri="{FF2B5EF4-FFF2-40B4-BE49-F238E27FC236}">
                <a16:creationId xmlns:a16="http://schemas.microsoft.com/office/drawing/2014/main" id="{E8DAC56D-586F-4819-802A-2FF52BF4021A}"/>
              </a:ext>
            </a:extLst>
          </p:cNvPr>
          <p:cNvCxnSpPr/>
          <p:nvPr/>
        </p:nvCxnSpPr>
        <p:spPr>
          <a:xfrm>
            <a:off x="8335615" y="2868328"/>
            <a:ext cx="0" cy="3611985"/>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36EC4932-9B9D-4706-9231-0321B5467AE9}"/>
              </a:ext>
            </a:extLst>
          </p:cNvPr>
          <p:cNvCxnSpPr/>
          <p:nvPr/>
        </p:nvCxnSpPr>
        <p:spPr>
          <a:xfrm>
            <a:off x="8494642" y="6493565"/>
            <a:ext cx="311094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4E4FF8C-2C81-4803-B3AF-F501226FE9A3}"/>
              </a:ext>
            </a:extLst>
          </p:cNvPr>
          <p:cNvCxnSpPr/>
          <p:nvPr/>
        </p:nvCxnSpPr>
        <p:spPr>
          <a:xfrm>
            <a:off x="11721548" y="2874956"/>
            <a:ext cx="0" cy="3611985"/>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94C3DC-11A9-4252-B821-465CDB44E5B9}"/>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F87F2A8D-0AFB-4290-9847-83FBE40CB300}"/>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9C9BF065-AC56-4703-8D10-65601AA13A3C}"/>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Rounded Corners 14">
            <a:extLst>
              <a:ext uri="{FF2B5EF4-FFF2-40B4-BE49-F238E27FC236}">
                <a16:creationId xmlns:a16="http://schemas.microsoft.com/office/drawing/2014/main" id="{FC9FF601-0E8F-42CD-9A87-FD00E18805FD}"/>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9BC821DC-11CB-45FF-8507-EE3373258250}"/>
              </a:ext>
            </a:extLst>
          </p:cNvPr>
          <p:cNvSpPr txBox="1"/>
          <p:nvPr/>
        </p:nvSpPr>
        <p:spPr>
          <a:xfrm>
            <a:off x="2451651" y="305665"/>
            <a:ext cx="7500731" cy="553998"/>
          </a:xfrm>
          <a:prstGeom prst="rect">
            <a:avLst/>
          </a:prstGeom>
          <a:noFill/>
        </p:spPr>
        <p:txBody>
          <a:bodyPr wrap="square">
            <a:spAutoFit/>
          </a:bodyPr>
          <a:lstStyle/>
          <a:p>
            <a:pPr algn="ctr"/>
            <a:r>
              <a:rPr lang="en-IN" sz="3000" b="1" dirty="0">
                <a:solidFill>
                  <a:srgbClr val="FF0000"/>
                </a:solidFill>
                <a:latin typeface="Times New Roman" panose="02020603050405020304" pitchFamily="18" charset="0"/>
                <a:cs typeface="Times New Roman" panose="02020603050405020304" pitchFamily="18" charset="0"/>
              </a:rPr>
              <a:t>Rosencrantz and Guildenstern Are Dead</a:t>
            </a:r>
            <a:endParaRPr lang="en-IN" sz="3000" b="1" dirty="0">
              <a:solidFill>
                <a:srgbClr val="FF0000"/>
              </a:solidFill>
            </a:endParaRPr>
          </a:p>
        </p:txBody>
      </p:sp>
      <p:sp>
        <p:nvSpPr>
          <p:cNvPr id="10" name="TextBox 9">
            <a:extLst>
              <a:ext uri="{FF2B5EF4-FFF2-40B4-BE49-F238E27FC236}">
                <a16:creationId xmlns:a16="http://schemas.microsoft.com/office/drawing/2014/main" id="{A11C450E-C2E8-456B-81BC-D7BA9F31B2D3}"/>
              </a:ext>
            </a:extLst>
          </p:cNvPr>
          <p:cNvSpPr txBox="1"/>
          <p:nvPr/>
        </p:nvSpPr>
        <p:spPr>
          <a:xfrm>
            <a:off x="954157" y="1447154"/>
            <a:ext cx="5473147" cy="5324535"/>
          </a:xfrm>
          <a:prstGeom prst="rect">
            <a:avLst/>
          </a:prstGeom>
          <a:noFill/>
        </p:spPr>
        <p:txBody>
          <a:bodyPr wrap="square">
            <a:spAutoFit/>
          </a:bodyPr>
          <a:lstStyle/>
          <a:p>
            <a:pPr algn="just"/>
            <a:r>
              <a:rPr lang="en-IN" sz="2000" b="0" i="0" dirty="0">
                <a:solidFill>
                  <a:srgbClr val="181919"/>
                </a:solidFill>
                <a:effectLst/>
                <a:latin typeface="Times New Roman" panose="02020603050405020304" pitchFamily="18" charset="0"/>
                <a:cs typeface="Times New Roman" panose="02020603050405020304" pitchFamily="18" charset="0"/>
              </a:rPr>
              <a:t>A mid-twentieth century theatre movement largely centred in Europe, the Theatre of the Absurd invented a new dramatic style designed to express belief in life's ultimate meaninglessness, absurdity, and incomprehensibility and to expose the futility of human rationality. Plays in this movement conveyed these beliefs by incorporating uncomfortable silences, parodying realism, making characters perform meaningless and repetitive actions, mixing comedy and tragedy, avoiding scenes of resolution or enlightenment, and writing dialogue whose copious wordplay and nonsense suggested the meaninglessness of language itself and its insufficiency as a means of communication. Playwrights of the Absurd included Samuel Beckett, Jean Genet, Eugene Ionesco, Harold Pinter, and Tom Stoppard.</a:t>
            </a:r>
            <a:endParaRPr lang="en-IN" sz="20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3BE3EBD-8526-408F-BDA6-B7478AE409A5}"/>
              </a:ext>
            </a:extLst>
          </p:cNvPr>
          <p:cNvSpPr txBox="1"/>
          <p:nvPr/>
        </p:nvSpPr>
        <p:spPr>
          <a:xfrm>
            <a:off x="6679094" y="1842128"/>
            <a:ext cx="5141844" cy="4616648"/>
          </a:xfrm>
          <a:prstGeom prst="rect">
            <a:avLst/>
          </a:prstGeom>
          <a:noFill/>
        </p:spPr>
        <p:txBody>
          <a:bodyPr wrap="square">
            <a:spAutoFit/>
          </a:bodyPr>
          <a:lstStyle/>
          <a:p>
            <a:pPr algn="just"/>
            <a:r>
              <a:rPr lang="en-IN" sz="2100" b="0" i="0" dirty="0">
                <a:solidFill>
                  <a:srgbClr val="181919"/>
                </a:solidFill>
                <a:effectLst/>
                <a:latin typeface="Times New Roman" panose="02020603050405020304" pitchFamily="18" charset="0"/>
                <a:cs typeface="Times New Roman" panose="02020603050405020304" pitchFamily="18" charset="0"/>
              </a:rPr>
              <a:t>Aside from </a:t>
            </a:r>
            <a:r>
              <a:rPr lang="en-IN" sz="2100" b="0" i="1" dirty="0">
                <a:solidFill>
                  <a:srgbClr val="181919"/>
                </a:solidFill>
                <a:effectLst/>
                <a:latin typeface="Times New Roman" panose="02020603050405020304" pitchFamily="18" charset="0"/>
                <a:cs typeface="Times New Roman" panose="02020603050405020304" pitchFamily="18" charset="0"/>
              </a:rPr>
              <a:t>Hamlet, </a:t>
            </a:r>
            <a:r>
              <a:rPr lang="en-IN" sz="2100" b="0" i="0" dirty="0">
                <a:solidFill>
                  <a:srgbClr val="181919"/>
                </a:solidFill>
                <a:effectLst/>
                <a:latin typeface="Times New Roman" panose="02020603050405020304" pitchFamily="18" charset="0"/>
                <a:cs typeface="Times New Roman" panose="02020603050405020304" pitchFamily="18" charset="0"/>
              </a:rPr>
              <a:t>Stoppard's play is also influenced by another major drama: </a:t>
            </a:r>
            <a:r>
              <a:rPr lang="en-IN" sz="2100" b="1" i="1" dirty="0">
                <a:solidFill>
                  <a:srgbClr val="154FC2"/>
                </a:solidFill>
                <a:latin typeface="Times New Roman" panose="02020603050405020304" pitchFamily="18" charset="0"/>
                <a:cs typeface="Times New Roman" panose="02020603050405020304" pitchFamily="18" charset="0"/>
              </a:rPr>
              <a:t>Waiting for Godot </a:t>
            </a:r>
            <a:r>
              <a:rPr lang="en-IN" sz="2100" b="0" i="0" dirty="0">
                <a:solidFill>
                  <a:srgbClr val="181919"/>
                </a:solidFill>
                <a:effectLst/>
                <a:latin typeface="Times New Roman" panose="02020603050405020304" pitchFamily="18" charset="0"/>
                <a:cs typeface="Times New Roman" panose="02020603050405020304" pitchFamily="18" charset="0"/>
              </a:rPr>
              <a:t>by Samuel Beckett. First performed in 1952, Beckett's play fundamentally changed theatre by abandoning traditional ideas of character and plot and by commenting on techniques of play-acting within the play itself. Stoppard's play makes use of many of these dramatic innovations while also referencing </a:t>
            </a:r>
            <a:r>
              <a:rPr lang="en-IN" sz="2100" b="1" i="1" dirty="0">
                <a:solidFill>
                  <a:srgbClr val="154FC2"/>
                </a:solidFill>
                <a:latin typeface="Times New Roman" panose="02020603050405020304" pitchFamily="18" charset="0"/>
                <a:cs typeface="Times New Roman" panose="02020603050405020304" pitchFamily="18" charset="0"/>
              </a:rPr>
              <a:t>Waiting for Godot </a:t>
            </a:r>
            <a:r>
              <a:rPr lang="en-IN" sz="2100" b="0" i="0" dirty="0">
                <a:solidFill>
                  <a:srgbClr val="181919"/>
                </a:solidFill>
                <a:effectLst/>
                <a:latin typeface="Times New Roman" panose="02020603050405020304" pitchFamily="18" charset="0"/>
                <a:cs typeface="Times New Roman" panose="02020603050405020304" pitchFamily="18" charset="0"/>
              </a:rPr>
              <a:t>more explicitly: like Beckett's, Stoppard's play is built around two men waiting around on stage for action that seems never to come.</a:t>
            </a:r>
            <a:endParaRPr lang="en-IN" sz="2100" dirty="0">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41EDF60-C40F-435D-A2A7-58A83AC0B5C5}"/>
              </a:ext>
            </a:extLst>
          </p:cNvPr>
          <p:cNvSpPr/>
          <p:nvPr/>
        </p:nvSpPr>
        <p:spPr>
          <a:xfrm>
            <a:off x="1046921" y="1073427"/>
            <a:ext cx="5049079" cy="36933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Rounded Corners 5">
            <a:extLst>
              <a:ext uri="{FF2B5EF4-FFF2-40B4-BE49-F238E27FC236}">
                <a16:creationId xmlns:a16="http://schemas.microsoft.com/office/drawing/2014/main" id="{6BA7B598-E817-4432-BCB5-67A5163A3812}"/>
              </a:ext>
            </a:extLst>
          </p:cNvPr>
          <p:cNvSpPr/>
          <p:nvPr/>
        </p:nvSpPr>
        <p:spPr>
          <a:xfrm>
            <a:off x="7076662" y="1066803"/>
            <a:ext cx="4459362" cy="3759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TextBox 17">
            <a:extLst>
              <a:ext uri="{FF2B5EF4-FFF2-40B4-BE49-F238E27FC236}">
                <a16:creationId xmlns:a16="http://schemas.microsoft.com/office/drawing/2014/main" id="{3F48F121-2BBA-41C2-B1B3-1A8DBCC4BF8C}"/>
              </a:ext>
            </a:extLst>
          </p:cNvPr>
          <p:cNvSpPr txBox="1"/>
          <p:nvPr/>
        </p:nvSpPr>
        <p:spPr>
          <a:xfrm>
            <a:off x="1881809" y="1047785"/>
            <a:ext cx="3366052" cy="430887"/>
          </a:xfrm>
          <a:prstGeom prst="rect">
            <a:avLst/>
          </a:prstGeom>
          <a:noFill/>
        </p:spPr>
        <p:txBody>
          <a:bodyPr wrap="square">
            <a:spAutoFit/>
          </a:bodyPr>
          <a:lstStyle/>
          <a:p>
            <a:pPr algn="ctr"/>
            <a:r>
              <a:rPr lang="en-IN" sz="2200" b="1" dirty="0">
                <a:solidFill>
                  <a:srgbClr val="FF0000"/>
                </a:solidFill>
                <a:latin typeface="Times New Roman" panose="02020603050405020304" pitchFamily="18" charset="0"/>
                <a:cs typeface="Times New Roman" panose="02020603050405020304" pitchFamily="18" charset="0"/>
              </a:rPr>
              <a:t>Historical Context</a:t>
            </a:r>
            <a:endParaRPr lang="en-IN" sz="2200" b="1" dirty="0">
              <a:solidFill>
                <a:srgbClr val="FF0000"/>
              </a:solidFill>
            </a:endParaRPr>
          </a:p>
        </p:txBody>
      </p:sp>
      <p:sp>
        <p:nvSpPr>
          <p:cNvPr id="22" name="TextBox 21">
            <a:extLst>
              <a:ext uri="{FF2B5EF4-FFF2-40B4-BE49-F238E27FC236}">
                <a16:creationId xmlns:a16="http://schemas.microsoft.com/office/drawing/2014/main" id="{68E2B882-24EF-4D5D-827D-29A1689E32AA}"/>
              </a:ext>
            </a:extLst>
          </p:cNvPr>
          <p:cNvSpPr txBox="1"/>
          <p:nvPr/>
        </p:nvSpPr>
        <p:spPr>
          <a:xfrm>
            <a:off x="7507363" y="1054413"/>
            <a:ext cx="3366052" cy="430887"/>
          </a:xfrm>
          <a:prstGeom prst="rect">
            <a:avLst/>
          </a:prstGeom>
          <a:noFill/>
        </p:spPr>
        <p:txBody>
          <a:bodyPr wrap="square">
            <a:spAutoFit/>
          </a:bodyPr>
          <a:lstStyle/>
          <a:p>
            <a:pPr algn="ctr"/>
            <a:r>
              <a:rPr lang="en-IN" sz="2200" b="1" dirty="0">
                <a:solidFill>
                  <a:srgbClr val="FF0000"/>
                </a:solidFill>
                <a:latin typeface="Times New Roman" panose="02020603050405020304" pitchFamily="18" charset="0"/>
                <a:cs typeface="Times New Roman" panose="02020603050405020304" pitchFamily="18" charset="0"/>
              </a:rPr>
              <a:t>Sources</a:t>
            </a:r>
            <a:endParaRPr lang="en-IN" sz="2200" b="1" dirty="0">
              <a:solidFill>
                <a:srgbClr val="FF0000"/>
              </a:solidFill>
            </a:endParaRPr>
          </a:p>
        </p:txBody>
      </p:sp>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56139B-1547-4891-BAF0-C9C35265A0BA}"/>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E1BE19BD-B5C6-4AB9-B03B-BB8D4B9ED859}"/>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3D163030-00AA-49F9-8D0A-60B8B8FC7EEB}"/>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Rounded Corners 17">
            <a:extLst>
              <a:ext uri="{FF2B5EF4-FFF2-40B4-BE49-F238E27FC236}">
                <a16:creationId xmlns:a16="http://schemas.microsoft.com/office/drawing/2014/main" id="{CC91F321-5B36-49D1-950E-03CE4E2352C7}"/>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8D4381DF-185A-45C6-B62E-DB33F320CEBA}"/>
              </a:ext>
            </a:extLst>
          </p:cNvPr>
          <p:cNvSpPr txBox="1"/>
          <p:nvPr/>
        </p:nvSpPr>
        <p:spPr>
          <a:xfrm>
            <a:off x="1577009" y="1345825"/>
            <a:ext cx="9435548" cy="5115311"/>
          </a:xfrm>
          <a:prstGeom prst="rect">
            <a:avLst/>
          </a:prstGeom>
          <a:noFill/>
        </p:spPr>
        <p:txBody>
          <a:bodyPr wrap="square">
            <a:spAutoFit/>
          </a:bodyPr>
          <a:lstStyle/>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Full Title</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1" dirty="0">
                <a:solidFill>
                  <a:srgbClr val="0070C0"/>
                </a:solidFill>
                <a:effectLst/>
                <a:latin typeface="Times New Roman" panose="02020603050405020304" pitchFamily="18" charset="0"/>
                <a:cs typeface="Times New Roman" panose="02020603050405020304" pitchFamily="18" charset="0"/>
              </a:rPr>
              <a:t>Rosencrantz and Guildenstern Are Dead</a:t>
            </a:r>
            <a:endParaRPr lang="en-IN" sz="2000" b="0" i="0" dirty="0">
              <a:solidFill>
                <a:srgbClr val="0070C0"/>
              </a:solidFill>
              <a:effectLst/>
              <a:latin typeface="Times New Roman" panose="02020603050405020304" pitchFamily="18" charset="0"/>
              <a:cs typeface="Times New Roman" panose="02020603050405020304" pitchFamily="18" charset="0"/>
            </a:endParaRP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When Written</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1964</a:t>
            </a: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Written</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1" i="0" dirty="0">
                <a:solidFill>
                  <a:srgbClr val="00B050"/>
                </a:solidFill>
                <a:effectLst/>
                <a:latin typeface="Times New Roman" panose="02020603050405020304" pitchFamily="18" charset="0"/>
                <a:cs typeface="Times New Roman" panose="02020603050405020304" pitchFamily="18" charset="0"/>
              </a:rPr>
              <a:t>in</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England</a:t>
            </a: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Published in</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1967</a:t>
            </a: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Literary Period</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Theatre of the Absurd</a:t>
            </a: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Genre</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Tragicomedy</a:t>
            </a: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Setting</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p>
          <a:p>
            <a:pPr algn="l">
              <a:lnSpc>
                <a:spcPct val="150000"/>
              </a:lnSpc>
            </a:pPr>
            <a:endParaRPr lang="en-IN" sz="2000" b="1" i="0" dirty="0">
              <a:solidFill>
                <a:srgbClr val="181919"/>
              </a:solidFill>
              <a:effectLst/>
              <a:latin typeface="Times New Roman" panose="02020603050405020304" pitchFamily="18" charset="0"/>
              <a:cs typeface="Times New Roman" panose="02020603050405020304" pitchFamily="18" charset="0"/>
            </a:endParaRP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Climax</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p>
          <a:p>
            <a:pPr algn="l">
              <a:lnSpc>
                <a:spcPct val="150000"/>
              </a:lnSpc>
            </a:pPr>
            <a:endParaRPr lang="en-IN" sz="2000" b="1" i="0" dirty="0">
              <a:solidFill>
                <a:srgbClr val="181919"/>
              </a:solidFill>
              <a:effectLst/>
              <a:latin typeface="Times New Roman" panose="02020603050405020304" pitchFamily="18" charset="0"/>
              <a:cs typeface="Times New Roman" panose="02020603050405020304" pitchFamily="18" charset="0"/>
            </a:endParaRPr>
          </a:p>
          <a:p>
            <a:pPr algn="l">
              <a:lnSpc>
                <a:spcPct val="150000"/>
              </a:lnSpc>
            </a:pPr>
            <a:r>
              <a:rPr lang="en-IN" sz="2000" b="1" i="0" dirty="0">
                <a:solidFill>
                  <a:srgbClr val="00B050"/>
                </a:solidFill>
                <a:effectLst/>
                <a:latin typeface="Times New Roman" panose="02020603050405020304" pitchFamily="18" charset="0"/>
                <a:cs typeface="Times New Roman" panose="02020603050405020304" pitchFamily="18" charset="0"/>
              </a:rPr>
              <a:t>Antagonist</a:t>
            </a:r>
            <a:r>
              <a:rPr lang="en-IN" sz="2000" b="1"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181919"/>
                </a:solidFill>
                <a:effectLst/>
                <a:latin typeface="Times New Roman" panose="02020603050405020304" pitchFamily="18" charset="0"/>
                <a:cs typeface="Times New Roman" panose="02020603050405020304" pitchFamily="18" charset="0"/>
              </a:rPr>
              <a:t> 	</a:t>
            </a:r>
            <a:r>
              <a:rPr lang="en-IN" sz="2000" b="0" i="0" dirty="0">
                <a:solidFill>
                  <a:srgbClr val="0070C0"/>
                </a:solidFill>
                <a:effectLst/>
                <a:latin typeface="Times New Roman" panose="02020603050405020304" pitchFamily="18" charset="0"/>
                <a:cs typeface="Times New Roman" panose="02020603050405020304" pitchFamily="18" charset="0"/>
              </a:rPr>
              <a:t>The Player</a:t>
            </a:r>
          </a:p>
        </p:txBody>
      </p:sp>
      <p:sp>
        <p:nvSpPr>
          <p:cNvPr id="4" name="TextBox 3">
            <a:extLst>
              <a:ext uri="{FF2B5EF4-FFF2-40B4-BE49-F238E27FC236}">
                <a16:creationId xmlns:a16="http://schemas.microsoft.com/office/drawing/2014/main" id="{DE06D05D-F6BF-49C6-932D-E7525B478529}"/>
              </a:ext>
            </a:extLst>
          </p:cNvPr>
          <p:cNvSpPr txBox="1"/>
          <p:nvPr/>
        </p:nvSpPr>
        <p:spPr>
          <a:xfrm>
            <a:off x="6188766" y="4227444"/>
            <a:ext cx="5208104" cy="707886"/>
          </a:xfrm>
          <a:prstGeom prst="rect">
            <a:avLst/>
          </a:prstGeom>
          <a:noFill/>
        </p:spPr>
        <p:txBody>
          <a:bodyPr wrap="square" rtlCol="0">
            <a:spAutoFit/>
          </a:bodyPr>
          <a:lstStyle/>
          <a:p>
            <a:pPr algn="just"/>
            <a:r>
              <a:rPr lang="en-IN" sz="2000" dirty="0">
                <a:solidFill>
                  <a:srgbClr val="0070C0"/>
                </a:solidFill>
                <a:latin typeface="Times New Roman" panose="02020603050405020304" pitchFamily="18" charset="0"/>
                <a:cs typeface="Times New Roman" panose="02020603050405020304" pitchFamily="18" charset="0"/>
              </a:rPr>
              <a:t>N</a:t>
            </a:r>
            <a:r>
              <a:rPr lang="en-IN" sz="2000" b="0" i="0" dirty="0">
                <a:solidFill>
                  <a:srgbClr val="0070C0"/>
                </a:solidFill>
                <a:effectLst/>
                <a:latin typeface="Times New Roman" panose="02020603050405020304" pitchFamily="18" charset="0"/>
                <a:cs typeface="Times New Roman" panose="02020603050405020304" pitchFamily="18" charset="0"/>
              </a:rPr>
              <a:t>owhere; the royal court in Denmark; a ship to England</a:t>
            </a:r>
            <a:endParaRPr lang="en-IN" sz="2000" dirty="0">
              <a:solidFill>
                <a:srgbClr val="0070C0"/>
              </a:solidFill>
            </a:endParaRPr>
          </a:p>
        </p:txBody>
      </p:sp>
      <p:sp>
        <p:nvSpPr>
          <p:cNvPr id="5" name="TextBox 4">
            <a:extLst>
              <a:ext uri="{FF2B5EF4-FFF2-40B4-BE49-F238E27FC236}">
                <a16:creationId xmlns:a16="http://schemas.microsoft.com/office/drawing/2014/main" id="{8442543E-E250-43A4-BF16-DFFCE17D8B88}"/>
              </a:ext>
            </a:extLst>
          </p:cNvPr>
          <p:cNvSpPr txBox="1"/>
          <p:nvPr/>
        </p:nvSpPr>
        <p:spPr>
          <a:xfrm>
            <a:off x="6162262" y="5115343"/>
            <a:ext cx="5552660" cy="707886"/>
          </a:xfrm>
          <a:prstGeom prst="rect">
            <a:avLst/>
          </a:prstGeom>
          <a:noFill/>
        </p:spPr>
        <p:txBody>
          <a:bodyPr wrap="square" rtlCol="0">
            <a:spAutoFit/>
          </a:bodyPr>
          <a:lstStyle/>
          <a:p>
            <a:pPr algn="just"/>
            <a:r>
              <a:rPr lang="en-IN" sz="2000" b="0" i="0" dirty="0">
                <a:solidFill>
                  <a:srgbClr val="0070C0"/>
                </a:solidFill>
                <a:effectLst/>
                <a:latin typeface="Times New Roman" panose="02020603050405020304" pitchFamily="18" charset="0"/>
                <a:cs typeface="Times New Roman" panose="02020603050405020304" pitchFamily="18" charset="0"/>
              </a:rPr>
              <a:t>Rosencrantz and Guildenstern read Claudius' letter and discover that it orders Hamlet executed.</a:t>
            </a:r>
            <a:endParaRPr lang="en-IN" sz="2000" dirty="0">
              <a:solidFill>
                <a:srgbClr val="0070C0"/>
              </a:solidFill>
            </a:endParaRPr>
          </a:p>
        </p:txBody>
      </p:sp>
      <p:sp>
        <p:nvSpPr>
          <p:cNvPr id="13" name="TextBox 12">
            <a:extLst>
              <a:ext uri="{FF2B5EF4-FFF2-40B4-BE49-F238E27FC236}">
                <a16:creationId xmlns:a16="http://schemas.microsoft.com/office/drawing/2014/main" id="{DAA4A779-BB9E-485A-A454-7B1E5B060B86}"/>
              </a:ext>
            </a:extLst>
          </p:cNvPr>
          <p:cNvSpPr txBox="1"/>
          <p:nvPr/>
        </p:nvSpPr>
        <p:spPr>
          <a:xfrm>
            <a:off x="2292625" y="292413"/>
            <a:ext cx="7513982" cy="584775"/>
          </a:xfrm>
          <a:prstGeom prst="rect">
            <a:avLst/>
          </a:prstGeom>
          <a:noFill/>
        </p:spPr>
        <p:txBody>
          <a:bodyPr wrap="square">
            <a:sp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Rosencrantz and Guildenstern Are Dead</a:t>
            </a:r>
            <a:endParaRPr lang="en-IN" sz="3200" b="1" dirty="0">
              <a:solidFill>
                <a:srgbClr val="FF0000"/>
              </a:solidFill>
            </a:endParaRPr>
          </a:p>
        </p:txBody>
      </p:sp>
      <p:sp>
        <p:nvSpPr>
          <p:cNvPr id="8" name="Rectangle: Rounded Corners 7">
            <a:extLst>
              <a:ext uri="{FF2B5EF4-FFF2-40B4-BE49-F238E27FC236}">
                <a16:creationId xmlns:a16="http://schemas.microsoft.com/office/drawing/2014/main" id="{28848B9B-0D45-41E3-9800-BB7A9C7E0D3C}"/>
              </a:ext>
            </a:extLst>
          </p:cNvPr>
          <p:cNvSpPr/>
          <p:nvPr/>
        </p:nvSpPr>
        <p:spPr>
          <a:xfrm>
            <a:off x="3737113" y="1008267"/>
            <a:ext cx="3604591" cy="4404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a:extLst>
              <a:ext uri="{FF2B5EF4-FFF2-40B4-BE49-F238E27FC236}">
                <a16:creationId xmlns:a16="http://schemas.microsoft.com/office/drawing/2014/main" id="{14C6C729-4204-45E2-BA54-94DCFD3224D1}"/>
              </a:ext>
            </a:extLst>
          </p:cNvPr>
          <p:cNvSpPr txBox="1"/>
          <p:nvPr/>
        </p:nvSpPr>
        <p:spPr>
          <a:xfrm>
            <a:off x="5035816" y="966109"/>
            <a:ext cx="1061509" cy="523220"/>
          </a:xfrm>
          <a:prstGeom prst="rect">
            <a:avLst/>
          </a:prstGeom>
          <a:noFill/>
        </p:spPr>
        <p:txBody>
          <a:bodyPr wrap="none" rtlCol="0">
            <a:spAutoFit/>
          </a:bodyPr>
          <a:lstStyle/>
          <a:p>
            <a:r>
              <a:rPr lang="en-US" sz="2800" b="1" dirty="0">
                <a:solidFill>
                  <a:srgbClr val="FF0000"/>
                </a:solidFill>
                <a:latin typeface="Berlin Sans FB" panose="020E0602020502020306" pitchFamily="34" charset="0"/>
                <a:cs typeface="Times New Roman" panose="02020603050405020304" pitchFamily="18" charset="0"/>
              </a:rPr>
              <a:t>Facts</a:t>
            </a:r>
            <a:endParaRPr lang="en-IN" sz="2800" b="1" dirty="0">
              <a:solidFill>
                <a:srgbClr val="FF0000"/>
              </a:solidFill>
              <a:latin typeface="Berlin Sans FB" panose="020E0602020502020306" pitchFamily="34" charset="0"/>
              <a:cs typeface="Times New Roman" panose="02020603050405020304" pitchFamily="18" charset="0"/>
            </a:endParaRPr>
          </a:p>
        </p:txBody>
      </p:sp>
      <p:sp>
        <p:nvSpPr>
          <p:cNvPr id="11" name="Arrow: Right 10">
            <a:extLst>
              <a:ext uri="{FF2B5EF4-FFF2-40B4-BE49-F238E27FC236}">
                <a16:creationId xmlns:a16="http://schemas.microsoft.com/office/drawing/2014/main" id="{8ABAB7F5-8822-4372-A51F-5D722779B315}"/>
              </a:ext>
            </a:extLst>
          </p:cNvPr>
          <p:cNvSpPr/>
          <p:nvPr/>
        </p:nvSpPr>
        <p:spPr>
          <a:xfrm>
            <a:off x="6241774" y="1192696"/>
            <a:ext cx="715617" cy="11251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Left 14">
            <a:extLst>
              <a:ext uri="{FF2B5EF4-FFF2-40B4-BE49-F238E27FC236}">
                <a16:creationId xmlns:a16="http://schemas.microsoft.com/office/drawing/2014/main" id="{2D87FF1B-FA0E-4196-90F9-858DF112A2FE}"/>
              </a:ext>
            </a:extLst>
          </p:cNvPr>
          <p:cNvSpPr/>
          <p:nvPr/>
        </p:nvSpPr>
        <p:spPr>
          <a:xfrm>
            <a:off x="4055165" y="1192696"/>
            <a:ext cx="781878" cy="11251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397841-0519-44B0-9E42-1F79F046E816}"/>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F33C0D79-F652-451E-83DD-FD9F86A877A0}"/>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CAD70706-43D1-410A-BB1C-59682473EF4B}"/>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Rounded Corners 10">
            <a:extLst>
              <a:ext uri="{FF2B5EF4-FFF2-40B4-BE49-F238E27FC236}">
                <a16:creationId xmlns:a16="http://schemas.microsoft.com/office/drawing/2014/main" id="{0EB59E85-887A-408B-ADB0-722C0746CF2E}"/>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6CFA2FFC-DFD5-48F5-8893-53317BD746FB}"/>
              </a:ext>
            </a:extLst>
          </p:cNvPr>
          <p:cNvSpPr/>
          <p:nvPr/>
        </p:nvSpPr>
        <p:spPr>
          <a:xfrm>
            <a:off x="1205947" y="2194024"/>
            <a:ext cx="4094922" cy="37790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TextBox 26">
            <a:extLst>
              <a:ext uri="{FF2B5EF4-FFF2-40B4-BE49-F238E27FC236}">
                <a16:creationId xmlns:a16="http://schemas.microsoft.com/office/drawing/2014/main" id="{9FCC9B33-F21D-4E56-8F56-84ECD479824A}"/>
              </a:ext>
            </a:extLst>
          </p:cNvPr>
          <p:cNvSpPr txBox="1"/>
          <p:nvPr/>
        </p:nvSpPr>
        <p:spPr>
          <a:xfrm>
            <a:off x="1351715" y="2398640"/>
            <a:ext cx="3669594" cy="3600986"/>
          </a:xfrm>
          <a:prstGeom prst="rect">
            <a:avLst/>
          </a:prstGeom>
          <a:noFill/>
        </p:spPr>
        <p:txBody>
          <a:bodyPr wrap="none" rtlCol="0">
            <a:spAutoFit/>
          </a:bodyPr>
          <a:lstStyle/>
          <a:p>
            <a:pPr marL="457200" indent="-457200" algn="l">
              <a:lnSpc>
                <a:spcPct val="150000"/>
              </a:lnSpc>
              <a:buFont typeface="Wingdings" panose="05000000000000000000" pitchFamily="2" charset="2"/>
              <a:buChar char="v"/>
            </a:pPr>
            <a:r>
              <a:rPr lang="en-IN" sz="2800" b="1" dirty="0">
                <a:solidFill>
                  <a:srgbClr val="00B0F0"/>
                </a:solidFill>
                <a:latin typeface="Times New Roman" panose="02020603050405020304" pitchFamily="18" charset="0"/>
                <a:cs typeface="Times New Roman" panose="02020603050405020304" pitchFamily="18" charset="0"/>
              </a:rPr>
              <a:t>Guildenstern (</a:t>
            </a:r>
            <a:r>
              <a:rPr lang="en-IN" sz="2800" b="1" dirty="0" err="1">
                <a:solidFill>
                  <a:srgbClr val="00B0F0"/>
                </a:solidFill>
                <a:latin typeface="Times New Roman" panose="02020603050405020304" pitchFamily="18" charset="0"/>
                <a:cs typeface="Times New Roman" panose="02020603050405020304" pitchFamily="18" charset="0"/>
              </a:rPr>
              <a:t>Guil</a:t>
            </a:r>
            <a:r>
              <a:rPr lang="en-IN" sz="2800" b="1" dirty="0">
                <a:solidFill>
                  <a:srgbClr val="00B0F0"/>
                </a:solidFill>
                <a:latin typeface="Times New Roman" panose="02020603050405020304" pitchFamily="18" charset="0"/>
                <a:cs typeface="Times New Roman" panose="02020603050405020304" pitchFamily="18" charset="0"/>
              </a:rPr>
              <a:t>)</a:t>
            </a:r>
            <a:endParaRPr lang="en-IN" sz="2800" b="0" i="0" dirty="0">
              <a:solidFill>
                <a:srgbClr val="00B0F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B0F0"/>
                </a:solidFill>
                <a:latin typeface="Times New Roman" panose="02020603050405020304" pitchFamily="18" charset="0"/>
                <a:cs typeface="Times New Roman" panose="02020603050405020304" pitchFamily="18" charset="0"/>
              </a:rPr>
              <a:t>Rosencrantz (Ros)</a:t>
            </a:r>
            <a:endParaRPr lang="en-IN" sz="2800" b="0" i="0" dirty="0">
              <a:solidFill>
                <a:srgbClr val="00B0F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B0F0"/>
                </a:solidFill>
                <a:latin typeface="Times New Roman" panose="02020603050405020304" pitchFamily="18" charset="0"/>
                <a:cs typeface="Times New Roman" panose="02020603050405020304" pitchFamily="18" charset="0"/>
              </a:rPr>
              <a:t>The Player</a:t>
            </a:r>
            <a:endParaRPr lang="en-IN" sz="2800" b="0" i="0" dirty="0">
              <a:solidFill>
                <a:srgbClr val="00B0F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B0F0"/>
                </a:solidFill>
                <a:latin typeface="Times New Roman" panose="02020603050405020304" pitchFamily="18" charset="0"/>
                <a:cs typeface="Times New Roman" panose="02020603050405020304" pitchFamily="18" charset="0"/>
              </a:rPr>
              <a:t>Hamlet</a:t>
            </a:r>
            <a:endParaRPr lang="en-IN" sz="2800" b="0" i="0" dirty="0">
              <a:solidFill>
                <a:srgbClr val="00B0F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B0F0"/>
                </a:solidFill>
                <a:latin typeface="Times New Roman" panose="02020603050405020304" pitchFamily="18" charset="0"/>
                <a:cs typeface="Times New Roman" panose="02020603050405020304" pitchFamily="18" charset="0"/>
              </a:rPr>
              <a:t>Claudius</a:t>
            </a:r>
            <a:endParaRPr lang="en-IN" sz="2800" b="0" i="0" dirty="0">
              <a:solidFill>
                <a:srgbClr val="00B0F0"/>
              </a:solidFill>
              <a:effectLst/>
              <a:latin typeface="Times New Roman" panose="02020603050405020304" pitchFamily="18" charset="0"/>
              <a:cs typeface="Times New Roman" panose="02020603050405020304" pitchFamily="18" charset="0"/>
            </a:endParaRPr>
          </a:p>
          <a:p>
            <a:endParaRPr lang="en-IN" dirty="0"/>
          </a:p>
        </p:txBody>
      </p:sp>
      <p:sp>
        <p:nvSpPr>
          <p:cNvPr id="30" name="Rectangle 29">
            <a:extLst>
              <a:ext uri="{FF2B5EF4-FFF2-40B4-BE49-F238E27FC236}">
                <a16:creationId xmlns:a16="http://schemas.microsoft.com/office/drawing/2014/main" id="{6532B424-11AC-425B-8B95-0C5CFADFCBAE}"/>
              </a:ext>
            </a:extLst>
          </p:cNvPr>
          <p:cNvSpPr/>
          <p:nvPr/>
        </p:nvSpPr>
        <p:spPr>
          <a:xfrm>
            <a:off x="7354957" y="2194024"/>
            <a:ext cx="3313043" cy="37790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TextBox 30">
            <a:extLst>
              <a:ext uri="{FF2B5EF4-FFF2-40B4-BE49-F238E27FC236}">
                <a16:creationId xmlns:a16="http://schemas.microsoft.com/office/drawing/2014/main" id="{396AF17A-18AA-457F-BCC9-7059EB0548E8}"/>
              </a:ext>
            </a:extLst>
          </p:cNvPr>
          <p:cNvSpPr txBox="1"/>
          <p:nvPr/>
        </p:nvSpPr>
        <p:spPr>
          <a:xfrm>
            <a:off x="7513984" y="2411893"/>
            <a:ext cx="2372146" cy="3600986"/>
          </a:xfrm>
          <a:prstGeom prst="rect">
            <a:avLst/>
          </a:prstGeom>
          <a:noFill/>
        </p:spPr>
        <p:txBody>
          <a:bodyPr wrap="square" rtlCol="0">
            <a:spAutoFit/>
          </a:bodyPr>
          <a:lstStyle/>
          <a:p>
            <a:pPr marL="457200" indent="-457200" algn="l">
              <a:lnSpc>
                <a:spcPct val="150000"/>
              </a:lnSpc>
              <a:buFont typeface="Wingdings" panose="05000000000000000000" pitchFamily="2" charset="2"/>
              <a:buChar char="v"/>
            </a:pPr>
            <a:r>
              <a:rPr lang="en-IN" sz="2800" b="1" dirty="0">
                <a:solidFill>
                  <a:srgbClr val="002060"/>
                </a:solidFill>
                <a:latin typeface="Times New Roman" panose="02020603050405020304" pitchFamily="18" charset="0"/>
                <a:cs typeface="Times New Roman" panose="02020603050405020304" pitchFamily="18" charset="0"/>
              </a:rPr>
              <a:t>Gertrude</a:t>
            </a:r>
            <a:endParaRPr lang="en-IN" sz="2800" b="0" i="0" dirty="0">
              <a:solidFill>
                <a:srgbClr val="00206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2060"/>
                </a:solidFill>
                <a:latin typeface="Times New Roman" panose="02020603050405020304" pitchFamily="18" charset="0"/>
                <a:cs typeface="Times New Roman" panose="02020603050405020304" pitchFamily="18" charset="0"/>
              </a:rPr>
              <a:t>Alfred</a:t>
            </a:r>
            <a:endParaRPr lang="en-IN" sz="2800" b="0" i="0" dirty="0">
              <a:solidFill>
                <a:srgbClr val="00206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2060"/>
                </a:solidFill>
                <a:latin typeface="Times New Roman" panose="02020603050405020304" pitchFamily="18" charset="0"/>
                <a:cs typeface="Times New Roman" panose="02020603050405020304" pitchFamily="18" charset="0"/>
              </a:rPr>
              <a:t>Ophelia</a:t>
            </a:r>
            <a:endParaRPr lang="en-IN" sz="2800" b="0" i="0" dirty="0">
              <a:solidFill>
                <a:srgbClr val="00206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2060"/>
                </a:solidFill>
                <a:latin typeface="Times New Roman" panose="02020603050405020304" pitchFamily="18" charset="0"/>
                <a:cs typeface="Times New Roman" panose="02020603050405020304" pitchFamily="18" charset="0"/>
              </a:rPr>
              <a:t>Polonius</a:t>
            </a:r>
            <a:endParaRPr lang="en-IN" sz="2800" b="0" i="0" dirty="0">
              <a:solidFill>
                <a:srgbClr val="002060"/>
              </a:solidFill>
              <a:effectLst/>
              <a:latin typeface="Times New Roman" panose="02020603050405020304" pitchFamily="18" charset="0"/>
              <a:cs typeface="Times New Roman" panose="02020603050405020304" pitchFamily="18" charset="0"/>
            </a:endParaRPr>
          </a:p>
          <a:p>
            <a:pPr marL="457200" indent="-457200" algn="l">
              <a:lnSpc>
                <a:spcPct val="150000"/>
              </a:lnSpc>
              <a:buFont typeface="Wingdings" panose="05000000000000000000" pitchFamily="2" charset="2"/>
              <a:buChar char="v"/>
            </a:pPr>
            <a:r>
              <a:rPr lang="en-IN" sz="2800" b="1" dirty="0">
                <a:solidFill>
                  <a:srgbClr val="002060"/>
                </a:solidFill>
                <a:latin typeface="Times New Roman" panose="02020603050405020304" pitchFamily="18" charset="0"/>
                <a:cs typeface="Times New Roman" panose="02020603050405020304" pitchFamily="18" charset="0"/>
              </a:rPr>
              <a:t>Horatio</a:t>
            </a:r>
            <a:endParaRPr lang="en-IN" sz="2800" b="0" i="0" dirty="0">
              <a:solidFill>
                <a:srgbClr val="002060"/>
              </a:solidFill>
              <a:effectLst/>
              <a:latin typeface="Times New Roman" panose="02020603050405020304" pitchFamily="18" charset="0"/>
              <a:cs typeface="Times New Roman" panose="02020603050405020304" pitchFamily="18" charset="0"/>
            </a:endParaRPr>
          </a:p>
          <a:p>
            <a:endParaRPr lang="en-IN" dirty="0"/>
          </a:p>
        </p:txBody>
      </p:sp>
      <p:sp>
        <p:nvSpPr>
          <p:cNvPr id="32" name="Arrow: Left-Right 31">
            <a:extLst>
              <a:ext uri="{FF2B5EF4-FFF2-40B4-BE49-F238E27FC236}">
                <a16:creationId xmlns:a16="http://schemas.microsoft.com/office/drawing/2014/main" id="{CA7DA8A2-E4D5-41A8-A001-3EF747DF36F4}"/>
              </a:ext>
            </a:extLst>
          </p:cNvPr>
          <p:cNvSpPr/>
          <p:nvPr/>
        </p:nvSpPr>
        <p:spPr>
          <a:xfrm>
            <a:off x="5512904" y="3763617"/>
            <a:ext cx="1657789" cy="278296"/>
          </a:xfrm>
          <a:prstGeom prst="leftRightArrow">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id="{339C8C14-2B31-4DB4-A223-2CFB867ECA66}"/>
              </a:ext>
            </a:extLst>
          </p:cNvPr>
          <p:cNvSpPr txBox="1"/>
          <p:nvPr/>
        </p:nvSpPr>
        <p:spPr>
          <a:xfrm>
            <a:off x="2623930" y="451439"/>
            <a:ext cx="6520070" cy="523220"/>
          </a:xfrm>
          <a:prstGeom prst="rect">
            <a:avLst/>
          </a:prstGeom>
          <a:noFill/>
        </p:spPr>
        <p:txBody>
          <a:bodyPr wrap="square">
            <a:spAutoFit/>
          </a:bodyPr>
          <a:lstStyle/>
          <a:p>
            <a:pPr algn="ctr"/>
            <a:r>
              <a:rPr lang="en-IN" sz="2800" b="1" dirty="0">
                <a:solidFill>
                  <a:srgbClr val="FF0000"/>
                </a:solidFill>
                <a:latin typeface="Times New Roman" panose="02020603050405020304" pitchFamily="18" charset="0"/>
                <a:cs typeface="Times New Roman" panose="02020603050405020304" pitchFamily="18" charset="0"/>
              </a:rPr>
              <a:t>Rosencrantz and Guildenstern Are Dead</a:t>
            </a:r>
            <a:endParaRPr lang="en-IN" sz="2800" b="1" dirty="0">
              <a:solidFill>
                <a:srgbClr val="FF0000"/>
              </a:solidFill>
            </a:endParaRPr>
          </a:p>
        </p:txBody>
      </p:sp>
      <p:sp>
        <p:nvSpPr>
          <p:cNvPr id="4" name="Rectangle: Rounded Corners 3">
            <a:extLst>
              <a:ext uri="{FF2B5EF4-FFF2-40B4-BE49-F238E27FC236}">
                <a16:creationId xmlns:a16="http://schemas.microsoft.com/office/drawing/2014/main" id="{FBAF30D8-8151-4FB4-84E0-723280E25422}"/>
              </a:ext>
            </a:extLst>
          </p:cNvPr>
          <p:cNvSpPr/>
          <p:nvPr/>
        </p:nvSpPr>
        <p:spPr>
          <a:xfrm>
            <a:off x="4267200" y="1027667"/>
            <a:ext cx="3432313" cy="520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D335D9C4-D198-4C9A-A30A-FC3D2D085950}"/>
              </a:ext>
            </a:extLst>
          </p:cNvPr>
          <p:cNvSpPr txBox="1"/>
          <p:nvPr/>
        </p:nvSpPr>
        <p:spPr>
          <a:xfrm>
            <a:off x="5221363" y="1060178"/>
            <a:ext cx="1654620" cy="461665"/>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Characters</a:t>
            </a:r>
            <a:endParaRPr lang="en-IN"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BED881-BBDD-4138-B286-35F259BFE026}"/>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E84A3D55-2023-4073-BFC4-04C523567513}"/>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1AA558DA-FD04-4F46-BF4F-40429AE2D867}"/>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Rounded Corners 11">
            <a:extLst>
              <a:ext uri="{FF2B5EF4-FFF2-40B4-BE49-F238E27FC236}">
                <a16:creationId xmlns:a16="http://schemas.microsoft.com/office/drawing/2014/main" id="{7E49FAB9-46EE-48DC-BE1F-3A04372F4C1E}"/>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8DEB5CE3-2591-41F2-84CB-36C419F63408}"/>
              </a:ext>
            </a:extLst>
          </p:cNvPr>
          <p:cNvSpPr txBox="1"/>
          <p:nvPr/>
        </p:nvSpPr>
        <p:spPr>
          <a:xfrm>
            <a:off x="742121" y="1366854"/>
            <a:ext cx="11158333" cy="5509200"/>
          </a:xfrm>
          <a:prstGeom prst="rect">
            <a:avLst/>
          </a:prstGeom>
          <a:noFill/>
        </p:spPr>
        <p:txBody>
          <a:bodyPr wrap="square">
            <a:spAutoFit/>
          </a:bodyPr>
          <a:lstStyle/>
          <a:p>
            <a:pPr algn="just"/>
            <a:r>
              <a:rPr lang="en-IN" sz="2200" b="0" i="0" dirty="0">
                <a:solidFill>
                  <a:srgbClr val="202122"/>
                </a:solidFill>
                <a:effectLst/>
                <a:latin typeface="Times New Roman" panose="02020603050405020304" pitchFamily="18" charset="0"/>
                <a:cs typeface="Times New Roman" panose="02020603050405020304" pitchFamily="18" charset="0"/>
              </a:rPr>
              <a:t>The title is taken directly from the final scene of Shakespeare’s </a:t>
            </a:r>
            <a:r>
              <a:rPr lang="en-IN" sz="2200" i="1" dirty="0">
                <a:solidFill>
                  <a:srgbClr val="0B0080"/>
                </a:solidFill>
                <a:latin typeface="Times New Roman" panose="02020603050405020304" pitchFamily="18" charset="0"/>
                <a:cs typeface="Times New Roman" panose="02020603050405020304" pitchFamily="18" charset="0"/>
              </a:rPr>
              <a:t>Hamlet</a:t>
            </a:r>
            <a:r>
              <a:rPr lang="en-IN" sz="2200" b="0" i="0" dirty="0">
                <a:solidFill>
                  <a:srgbClr val="202122"/>
                </a:solidFill>
                <a:effectLst/>
                <a:latin typeface="Times New Roman" panose="02020603050405020304" pitchFamily="18" charset="0"/>
                <a:cs typeface="Times New Roman" panose="02020603050405020304" pitchFamily="18" charset="0"/>
              </a:rPr>
              <a:t>. In earlier scenes </a:t>
            </a:r>
            <a:r>
              <a:rPr lang="en-IN" sz="2200" dirty="0">
                <a:solidFill>
                  <a:srgbClr val="0B0080"/>
                </a:solidFill>
                <a:latin typeface="Times New Roman" panose="02020603050405020304" pitchFamily="18" charset="0"/>
                <a:cs typeface="Times New Roman" panose="02020603050405020304" pitchFamily="18" charset="0"/>
              </a:rPr>
              <a:t>Prince Hamlet</a:t>
            </a:r>
            <a:r>
              <a:rPr lang="en-IN" sz="2200" b="0" i="0" dirty="0">
                <a:solidFill>
                  <a:srgbClr val="202122"/>
                </a:solidFill>
                <a:effectLst/>
                <a:latin typeface="Times New Roman" panose="02020603050405020304" pitchFamily="18" charset="0"/>
                <a:cs typeface="Times New Roman" panose="02020603050405020304" pitchFamily="18" charset="0"/>
              </a:rPr>
              <a:t> has been exiled to England by the treacherous King of Denmark (his uncle Claudius, who has murdered Hamlet's father to obtain the throne). </a:t>
            </a:r>
            <a:r>
              <a:rPr lang="en-IN" sz="2200" b="0" i="0" dirty="0" err="1">
                <a:solidFill>
                  <a:srgbClr val="202122"/>
                </a:solidFill>
                <a:effectLst/>
                <a:latin typeface="Times New Roman" panose="02020603050405020304" pitchFamily="18" charset="0"/>
                <a:cs typeface="Times New Roman" panose="02020603050405020304" pitchFamily="18" charset="0"/>
              </a:rPr>
              <a:t>En</a:t>
            </a:r>
            <a:r>
              <a:rPr lang="en-IN" sz="2200" b="0" i="0" dirty="0">
                <a:solidFill>
                  <a:srgbClr val="202122"/>
                </a:solidFill>
                <a:effectLst/>
                <a:latin typeface="Times New Roman" panose="02020603050405020304" pitchFamily="18" charset="0"/>
                <a:cs typeface="Times New Roman" panose="02020603050405020304" pitchFamily="18" charset="0"/>
              </a:rPr>
              <a:t> route to England, Hamlet discovers a letter from King Claudius which is being carried to England by Hamlet's old but now untrusted friends </a:t>
            </a:r>
            <a:r>
              <a:rPr lang="en-IN" sz="2200" dirty="0">
                <a:solidFill>
                  <a:srgbClr val="0B0080"/>
                </a:solidFill>
                <a:latin typeface="Times New Roman" panose="02020603050405020304" pitchFamily="18" charset="0"/>
                <a:cs typeface="Times New Roman" panose="02020603050405020304" pitchFamily="18" charset="0"/>
              </a:rPr>
              <a:t>Rosencrantz and Guildenstern</a:t>
            </a:r>
            <a:r>
              <a:rPr lang="en-IN" sz="2200" b="0" i="0" dirty="0">
                <a:solidFill>
                  <a:srgbClr val="202122"/>
                </a:solidFill>
                <a:effectLst/>
                <a:latin typeface="Times New Roman" panose="02020603050405020304" pitchFamily="18" charset="0"/>
                <a:cs typeface="Times New Roman" panose="02020603050405020304" pitchFamily="18" charset="0"/>
              </a:rPr>
              <a:t>. The letter commands that Hamlet be put to death upon his arrival in England. Hamlet rewrites the letter to command that instead, Rosencrantz and Guildenstern be put to death. He then escapes back to Denmark.</a:t>
            </a:r>
          </a:p>
          <a:p>
            <a:pPr algn="just"/>
            <a:endParaRPr lang="en-IN" sz="2200" b="0" i="0" dirty="0">
              <a:solidFill>
                <a:srgbClr val="202122"/>
              </a:solidFill>
              <a:effectLst/>
              <a:latin typeface="Times New Roman" panose="02020603050405020304" pitchFamily="18" charset="0"/>
              <a:cs typeface="Times New Roman" panose="02020603050405020304" pitchFamily="18" charset="0"/>
            </a:endParaRPr>
          </a:p>
          <a:p>
            <a:pPr algn="just"/>
            <a:r>
              <a:rPr lang="en-IN" sz="2200" b="0" i="0" dirty="0">
                <a:solidFill>
                  <a:srgbClr val="202122"/>
                </a:solidFill>
                <a:effectLst/>
                <a:latin typeface="Times New Roman" panose="02020603050405020304" pitchFamily="18" charset="0"/>
                <a:cs typeface="Times New Roman" panose="02020603050405020304" pitchFamily="18" charset="0"/>
              </a:rPr>
              <a:t>By the end of Shakespeare's play, Prince Hamlet, </a:t>
            </a:r>
            <a:r>
              <a:rPr lang="en-IN" sz="2200" dirty="0">
                <a:solidFill>
                  <a:srgbClr val="0B0080"/>
                </a:solidFill>
                <a:latin typeface="Times New Roman" panose="02020603050405020304" pitchFamily="18" charset="0"/>
                <a:cs typeface="Times New Roman" panose="02020603050405020304" pitchFamily="18" charset="0"/>
              </a:rPr>
              <a:t>Laertes</a:t>
            </a:r>
            <a:r>
              <a:rPr lang="en-IN" sz="2200" b="0" i="0" dirty="0">
                <a:solidFill>
                  <a:srgbClr val="202122"/>
                </a:solidFill>
                <a:effectLst/>
                <a:latin typeface="Times New Roman" panose="02020603050405020304" pitchFamily="18" charset="0"/>
                <a:cs typeface="Times New Roman" panose="02020603050405020304" pitchFamily="18" charset="0"/>
              </a:rPr>
              <a:t>, </a:t>
            </a:r>
            <a:r>
              <a:rPr lang="en-IN" sz="2200" dirty="0">
                <a:solidFill>
                  <a:srgbClr val="0B0080"/>
                </a:solidFill>
                <a:latin typeface="Times New Roman" panose="02020603050405020304" pitchFamily="18" charset="0"/>
                <a:cs typeface="Times New Roman" panose="02020603050405020304" pitchFamily="18" charset="0"/>
              </a:rPr>
              <a:t>Ophelia</a:t>
            </a:r>
            <a:r>
              <a:rPr lang="en-IN" sz="2200" b="0" i="0" dirty="0">
                <a:solidFill>
                  <a:srgbClr val="202122"/>
                </a:solidFill>
                <a:effectLst/>
                <a:latin typeface="Times New Roman" panose="02020603050405020304" pitchFamily="18" charset="0"/>
                <a:cs typeface="Times New Roman" panose="02020603050405020304" pitchFamily="18" charset="0"/>
              </a:rPr>
              <a:t>, </a:t>
            </a:r>
            <a:r>
              <a:rPr lang="en-IN" sz="2200" dirty="0">
                <a:solidFill>
                  <a:srgbClr val="0B0080"/>
                </a:solidFill>
                <a:latin typeface="Times New Roman" panose="02020603050405020304" pitchFamily="18" charset="0"/>
                <a:cs typeface="Times New Roman" panose="02020603050405020304" pitchFamily="18" charset="0"/>
              </a:rPr>
              <a:t>Polonius</a:t>
            </a:r>
            <a:r>
              <a:rPr lang="en-IN" sz="2200" b="0" i="0" dirty="0">
                <a:solidFill>
                  <a:srgbClr val="202122"/>
                </a:solidFill>
                <a:effectLst/>
                <a:latin typeface="Times New Roman" panose="02020603050405020304" pitchFamily="18" charset="0"/>
                <a:cs typeface="Times New Roman" panose="02020603050405020304" pitchFamily="18" charset="0"/>
              </a:rPr>
              <a:t>, </a:t>
            </a:r>
            <a:r>
              <a:rPr lang="en-IN" sz="2200" dirty="0">
                <a:solidFill>
                  <a:srgbClr val="0B0080"/>
                </a:solidFill>
                <a:latin typeface="Times New Roman" panose="02020603050405020304" pitchFamily="18" charset="0"/>
                <a:cs typeface="Times New Roman" panose="02020603050405020304" pitchFamily="18" charset="0"/>
              </a:rPr>
              <a:t>King Claudius</a:t>
            </a:r>
            <a:r>
              <a:rPr lang="en-IN" sz="2200" b="0" i="0" dirty="0">
                <a:solidFill>
                  <a:srgbClr val="202122"/>
                </a:solidFill>
                <a:effectLst/>
                <a:latin typeface="Times New Roman" panose="02020603050405020304" pitchFamily="18" charset="0"/>
                <a:cs typeface="Times New Roman" panose="02020603050405020304" pitchFamily="18" charset="0"/>
              </a:rPr>
              <a:t>, and </a:t>
            </a:r>
            <a:r>
              <a:rPr lang="en-IN" sz="2200" dirty="0">
                <a:solidFill>
                  <a:srgbClr val="0B0080"/>
                </a:solidFill>
                <a:latin typeface="Times New Roman" panose="02020603050405020304" pitchFamily="18" charset="0"/>
                <a:cs typeface="Times New Roman" panose="02020603050405020304" pitchFamily="18" charset="0"/>
              </a:rPr>
              <a:t>Queen Gertrude</a:t>
            </a:r>
            <a:r>
              <a:rPr lang="en-IN" sz="2200" b="0" i="0" dirty="0">
                <a:solidFill>
                  <a:srgbClr val="202122"/>
                </a:solidFill>
                <a:effectLst/>
                <a:latin typeface="Times New Roman" panose="02020603050405020304" pitchFamily="18" charset="0"/>
                <a:cs typeface="Times New Roman" panose="02020603050405020304" pitchFamily="18" charset="0"/>
              </a:rPr>
              <a:t> all lie dead.</a:t>
            </a:r>
          </a:p>
          <a:p>
            <a:pPr algn="just"/>
            <a:endParaRPr lang="en-IN" sz="2200" b="0" i="0" dirty="0">
              <a:solidFill>
                <a:srgbClr val="202122"/>
              </a:solidFill>
              <a:effectLst/>
              <a:latin typeface="Times New Roman" panose="02020603050405020304" pitchFamily="18" charset="0"/>
              <a:cs typeface="Times New Roman" panose="02020603050405020304" pitchFamily="18" charset="0"/>
            </a:endParaRPr>
          </a:p>
          <a:p>
            <a:pPr algn="just"/>
            <a:r>
              <a:rPr lang="en-IN" sz="2200" b="0" i="0" dirty="0">
                <a:solidFill>
                  <a:srgbClr val="202122"/>
                </a:solidFill>
                <a:effectLst/>
                <a:latin typeface="Times New Roman" panose="02020603050405020304" pitchFamily="18" charset="0"/>
                <a:cs typeface="Times New Roman" panose="02020603050405020304" pitchFamily="18" charset="0"/>
              </a:rPr>
              <a:t>An ambassador from England arrives on the scene to bluntly report "Rosencrantz and Guildenstern are dead" (</a:t>
            </a:r>
            <a:r>
              <a:rPr lang="en-IN" sz="2200" b="0" i="1" dirty="0">
                <a:solidFill>
                  <a:srgbClr val="202122"/>
                </a:solidFill>
                <a:effectLst/>
                <a:latin typeface="Times New Roman" panose="02020603050405020304" pitchFamily="18" charset="0"/>
                <a:cs typeface="Times New Roman" panose="02020603050405020304" pitchFamily="18" charset="0"/>
              </a:rPr>
              <a:t>Hamlet</a:t>
            </a:r>
            <a:r>
              <a:rPr lang="en-IN" sz="2200" b="0" i="0" dirty="0">
                <a:solidFill>
                  <a:srgbClr val="202122"/>
                </a:solidFill>
                <a:effectLst/>
                <a:latin typeface="Times New Roman" panose="02020603050405020304" pitchFamily="18" charset="0"/>
                <a:cs typeface="Times New Roman" panose="02020603050405020304" pitchFamily="18" charset="0"/>
              </a:rPr>
              <a:t>. Act V, Scene II, line 411); they join the stabbed, poisoned and drowned key characters. By the end of </a:t>
            </a:r>
            <a:r>
              <a:rPr lang="en-IN" sz="2200" b="0" i="1" dirty="0">
                <a:solidFill>
                  <a:srgbClr val="202122"/>
                </a:solidFill>
                <a:effectLst/>
                <a:latin typeface="Times New Roman" panose="02020603050405020304" pitchFamily="18" charset="0"/>
                <a:cs typeface="Times New Roman" panose="02020603050405020304" pitchFamily="18" charset="0"/>
              </a:rPr>
              <a:t>Hamlet</a:t>
            </a:r>
            <a:r>
              <a:rPr lang="en-IN" sz="2200" b="0" i="0" dirty="0">
                <a:solidFill>
                  <a:srgbClr val="202122"/>
                </a:solidFill>
                <a:effectLst/>
                <a:latin typeface="Times New Roman" panose="02020603050405020304" pitchFamily="18" charset="0"/>
                <a:cs typeface="Times New Roman" panose="02020603050405020304" pitchFamily="18" charset="0"/>
              </a:rPr>
              <a:t>, </a:t>
            </a:r>
            <a:r>
              <a:rPr lang="en-IN" sz="2200" dirty="0">
                <a:solidFill>
                  <a:srgbClr val="0B0080"/>
                </a:solidFill>
                <a:latin typeface="Times New Roman" panose="02020603050405020304" pitchFamily="18" charset="0"/>
                <a:cs typeface="Times New Roman" panose="02020603050405020304" pitchFamily="18" charset="0"/>
              </a:rPr>
              <a:t>Horatio</a:t>
            </a:r>
            <a:r>
              <a:rPr lang="en-IN" sz="2200" b="0" i="0" dirty="0">
                <a:solidFill>
                  <a:srgbClr val="202122"/>
                </a:solidFill>
                <a:effectLst/>
                <a:latin typeface="Times New Roman" panose="02020603050405020304" pitchFamily="18" charset="0"/>
                <a:cs typeface="Times New Roman" panose="02020603050405020304" pitchFamily="18" charset="0"/>
              </a:rPr>
              <a:t> is the only main figure left alive.</a:t>
            </a:r>
          </a:p>
          <a:p>
            <a:pPr algn="just"/>
            <a:r>
              <a:rPr lang="en-IN" sz="2200" b="0" i="0" dirty="0">
                <a:solidFill>
                  <a:srgbClr val="202122"/>
                </a:solidFill>
                <a:effectLst/>
                <a:latin typeface="Times New Roman" panose="02020603050405020304" pitchFamily="18" charset="0"/>
                <a:cs typeface="Times New Roman" panose="02020603050405020304" pitchFamily="18" charset="0"/>
              </a:rPr>
              <a:t>A previous, satirical play of a similar nature named </a:t>
            </a:r>
            <a:r>
              <a:rPr lang="en-IN" sz="2200" i="1" dirty="0">
                <a:solidFill>
                  <a:srgbClr val="0B0080"/>
                </a:solidFill>
                <a:latin typeface="Times New Roman" panose="02020603050405020304" pitchFamily="18" charset="0"/>
                <a:cs typeface="Times New Roman" panose="02020603050405020304" pitchFamily="18" charset="0"/>
              </a:rPr>
              <a:t>Rosencrantz and Guildenstern</a:t>
            </a:r>
            <a:r>
              <a:rPr lang="en-IN" sz="2200" b="0" i="0" dirty="0">
                <a:solidFill>
                  <a:srgbClr val="202122"/>
                </a:solidFill>
                <a:effectLst/>
                <a:latin typeface="Times New Roman" panose="02020603050405020304" pitchFamily="18" charset="0"/>
                <a:cs typeface="Times New Roman" panose="02020603050405020304" pitchFamily="18" charset="0"/>
              </a:rPr>
              <a:t> was written by </a:t>
            </a:r>
            <a:r>
              <a:rPr lang="en-IN" sz="2200" dirty="0">
                <a:solidFill>
                  <a:srgbClr val="0B0080"/>
                </a:solidFill>
                <a:latin typeface="Times New Roman" panose="02020603050405020304" pitchFamily="18" charset="0"/>
                <a:cs typeface="Times New Roman" panose="02020603050405020304" pitchFamily="18" charset="0"/>
              </a:rPr>
              <a:t>W. S. Gilbert</a:t>
            </a:r>
            <a:r>
              <a:rPr lang="en-IN" sz="2200" b="0" i="0" dirty="0">
                <a:solidFill>
                  <a:srgbClr val="202122"/>
                </a:solidFill>
                <a:effectLst/>
                <a:latin typeface="Times New Roman" panose="02020603050405020304" pitchFamily="18" charset="0"/>
                <a:cs typeface="Times New Roman" panose="02020603050405020304" pitchFamily="18" charset="0"/>
              </a:rPr>
              <a:t> in 1874 and performed in 1891.  </a:t>
            </a:r>
            <a:r>
              <a:rPr lang="en-IN" sz="1400" b="0" i="0" dirty="0">
                <a:solidFill>
                  <a:srgbClr val="202122"/>
                </a:solidFill>
                <a:effectLst/>
                <a:latin typeface="Times New Roman" panose="02020603050405020304" pitchFamily="18" charset="0"/>
                <a:cs typeface="Times New Roman" panose="02020603050405020304" pitchFamily="18" charset="0"/>
              </a:rPr>
              <a:t>(*wiki)</a:t>
            </a:r>
          </a:p>
        </p:txBody>
      </p:sp>
      <p:sp>
        <p:nvSpPr>
          <p:cNvPr id="9" name="TextBox 8">
            <a:extLst>
              <a:ext uri="{FF2B5EF4-FFF2-40B4-BE49-F238E27FC236}">
                <a16:creationId xmlns:a16="http://schemas.microsoft.com/office/drawing/2014/main" id="{7C029D14-CC14-434C-B338-5875977244F5}"/>
              </a:ext>
            </a:extLst>
          </p:cNvPr>
          <p:cNvSpPr txBox="1"/>
          <p:nvPr/>
        </p:nvSpPr>
        <p:spPr>
          <a:xfrm>
            <a:off x="3048000" y="272534"/>
            <a:ext cx="6096000" cy="492443"/>
          </a:xfrm>
          <a:prstGeom prst="rect">
            <a:avLst/>
          </a:prstGeom>
          <a:noFill/>
        </p:spPr>
        <p:txBody>
          <a:bodyPr wrap="square">
            <a:spAutoFit/>
          </a:bodyPr>
          <a:lstStyle/>
          <a:p>
            <a:pPr algn="ctr"/>
            <a:r>
              <a:rPr lang="en-IN" sz="2600" b="1" dirty="0">
                <a:solidFill>
                  <a:srgbClr val="FF0000"/>
                </a:solidFill>
                <a:latin typeface="Times New Roman" panose="02020603050405020304" pitchFamily="18" charset="0"/>
                <a:cs typeface="Times New Roman" panose="02020603050405020304" pitchFamily="18" charset="0"/>
              </a:rPr>
              <a:t>Rosencrantz and Guildenstern Are Dead</a:t>
            </a:r>
            <a:endParaRPr lang="en-IN" sz="2600" b="1" dirty="0">
              <a:solidFill>
                <a:srgbClr val="FF0000"/>
              </a:solidFill>
            </a:endParaRPr>
          </a:p>
        </p:txBody>
      </p:sp>
      <p:sp>
        <p:nvSpPr>
          <p:cNvPr id="5" name="Rectangle: Rounded Corners 4">
            <a:extLst>
              <a:ext uri="{FF2B5EF4-FFF2-40B4-BE49-F238E27FC236}">
                <a16:creationId xmlns:a16="http://schemas.microsoft.com/office/drawing/2014/main" id="{2677FA9C-CB9A-455A-B19C-244758FED222}"/>
              </a:ext>
            </a:extLst>
          </p:cNvPr>
          <p:cNvSpPr/>
          <p:nvPr/>
        </p:nvSpPr>
        <p:spPr>
          <a:xfrm>
            <a:off x="4267200" y="855391"/>
            <a:ext cx="3432313" cy="520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E85A3B47-E565-4778-8316-FA78800BD3BF}"/>
              </a:ext>
            </a:extLst>
          </p:cNvPr>
          <p:cNvSpPr txBox="1"/>
          <p:nvPr/>
        </p:nvSpPr>
        <p:spPr>
          <a:xfrm>
            <a:off x="5539405" y="882129"/>
            <a:ext cx="1139689" cy="461665"/>
          </a:xfrm>
          <a:prstGeom prst="rect">
            <a:avLst/>
          </a:prstGeom>
          <a:noFill/>
        </p:spPr>
        <p:txBody>
          <a:bodyPr wrap="square">
            <a:spAutoFit/>
          </a:bodyPr>
          <a:lstStyle/>
          <a:p>
            <a:r>
              <a:rPr lang="en-IN" sz="2400" b="1" dirty="0">
                <a:solidFill>
                  <a:srgbClr val="FF0000"/>
                </a:solidFill>
                <a:latin typeface="Times New Roman" panose="02020603050405020304" pitchFamily="18" charset="0"/>
                <a:cs typeface="Times New Roman" panose="02020603050405020304" pitchFamily="18" charset="0"/>
              </a:rPr>
              <a:t>Title</a:t>
            </a:r>
            <a:endParaRPr lang="en-IN" sz="2400" dirty="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3EC919-D52D-45F3-8CCA-F5BB83103FB2}"/>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7B283477-F492-42C3-AD79-5FFDA0CC2F08}"/>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3972A12-9383-4D5E-8B0A-3D6195D0247E}"/>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Rounded Corners 13">
            <a:extLst>
              <a:ext uri="{FF2B5EF4-FFF2-40B4-BE49-F238E27FC236}">
                <a16:creationId xmlns:a16="http://schemas.microsoft.com/office/drawing/2014/main" id="{F1E258CB-37B0-4691-B0EB-2907F55C14C8}"/>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730C781E-787E-4834-9943-0DFD2AC68341}"/>
              </a:ext>
            </a:extLst>
          </p:cNvPr>
          <p:cNvSpPr txBox="1"/>
          <p:nvPr/>
        </p:nvSpPr>
        <p:spPr>
          <a:xfrm>
            <a:off x="715614" y="1467398"/>
            <a:ext cx="11184839" cy="5115311"/>
          </a:xfrm>
          <a:prstGeom prst="rect">
            <a:avLst/>
          </a:prstGeom>
          <a:noFill/>
        </p:spPr>
        <p:txBody>
          <a:bodyPr wrap="square">
            <a:spAutoFit/>
          </a:bodyPr>
          <a:lstStyle/>
          <a:p>
            <a:pPr algn="just">
              <a:lnSpc>
                <a:spcPct val="150000"/>
              </a:lnSpc>
            </a:pP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The play concerns the musings and mishaps of Rosencrantz and Guildenstern, two minor characters from William Shakespeare’s play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who are childhood friends of the Prince, focusing on their actions instead – with the events of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as the backdrop. Consequently, the play is structured as the inverse of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the title characters are the leads – not supporting players – and Hamlet himself is but a minor role. The duo appears on stage here instead of off-stage, with the exception of a few short scenes in which the dramatic plays converge.</a:t>
            </a:r>
          </a:p>
          <a:p>
            <a:pPr algn="just">
              <a:lnSpc>
                <a:spcPct val="150000"/>
              </a:lnSpc>
            </a:pP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In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Rosencrantz and Guildenstern operate under the King’s command in an attempt to discover Hamlet's motives and plot against him. Hamlet, however, derisively mocks and outwits them, so that they, rather than he, are sentenced to death in the end. From the perspective of Rosencrantz and Guildenstern their actions are largely nonsensical but this is because they are superseded and, therefore, determined by Hamlet’s plot.</a:t>
            </a:r>
          </a:p>
        </p:txBody>
      </p:sp>
      <p:sp>
        <p:nvSpPr>
          <p:cNvPr id="3" name="Rectangle: Rounded Corners 2">
            <a:extLst>
              <a:ext uri="{FF2B5EF4-FFF2-40B4-BE49-F238E27FC236}">
                <a16:creationId xmlns:a16="http://schemas.microsoft.com/office/drawing/2014/main" id="{DF41AB83-8385-40A2-B64E-197980EEBA58}"/>
              </a:ext>
            </a:extLst>
          </p:cNvPr>
          <p:cNvSpPr/>
          <p:nvPr/>
        </p:nvSpPr>
        <p:spPr>
          <a:xfrm>
            <a:off x="4267200" y="881895"/>
            <a:ext cx="3432313" cy="520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48EAC23D-88CF-42A3-839D-D1644714157F}"/>
              </a:ext>
            </a:extLst>
          </p:cNvPr>
          <p:cNvSpPr txBox="1"/>
          <p:nvPr/>
        </p:nvSpPr>
        <p:spPr>
          <a:xfrm>
            <a:off x="5353878" y="861390"/>
            <a:ext cx="1428596" cy="492443"/>
          </a:xfrm>
          <a:prstGeom prst="rect">
            <a:avLst/>
          </a:prstGeom>
          <a:noFill/>
        </p:spPr>
        <p:txBody>
          <a:bodyPr wrap="none" rtlCol="0">
            <a:spAutoFit/>
          </a:bodyPr>
          <a:lstStyle/>
          <a:p>
            <a:pPr algn="just"/>
            <a:r>
              <a:rPr lang="en-US" sz="2600" b="1" dirty="0">
                <a:solidFill>
                  <a:srgbClr val="FF0000"/>
                </a:solidFill>
                <a:latin typeface="Times New Roman" panose="02020603050405020304" pitchFamily="18" charset="0"/>
                <a:cs typeface="Times New Roman" panose="02020603050405020304" pitchFamily="18" charset="0"/>
              </a:rPr>
              <a:t>Synopsis</a:t>
            </a:r>
            <a:endParaRPr lang="en-IN" sz="2600"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2AB6EA0-FF36-4369-983A-FA177A200E47}"/>
              </a:ext>
            </a:extLst>
          </p:cNvPr>
          <p:cNvSpPr txBox="1"/>
          <p:nvPr/>
        </p:nvSpPr>
        <p:spPr>
          <a:xfrm>
            <a:off x="10827027" y="6175517"/>
            <a:ext cx="119776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**Conti…</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2D84318-4B73-4A60-AD1B-2ACF85255F5A}"/>
              </a:ext>
            </a:extLst>
          </p:cNvPr>
          <p:cNvSpPr txBox="1"/>
          <p:nvPr/>
        </p:nvSpPr>
        <p:spPr>
          <a:xfrm>
            <a:off x="3048000" y="212899"/>
            <a:ext cx="6096000" cy="492443"/>
          </a:xfrm>
          <a:prstGeom prst="rect">
            <a:avLst/>
          </a:prstGeom>
          <a:noFill/>
        </p:spPr>
        <p:txBody>
          <a:bodyPr wrap="square">
            <a:spAutoFit/>
          </a:bodyPr>
          <a:lstStyle/>
          <a:p>
            <a:pPr algn="ctr"/>
            <a:r>
              <a:rPr lang="en-IN" sz="2600" b="1" dirty="0">
                <a:solidFill>
                  <a:srgbClr val="FF0000"/>
                </a:solidFill>
                <a:latin typeface="Times New Roman" panose="02020603050405020304" pitchFamily="18" charset="0"/>
                <a:cs typeface="Times New Roman" panose="02020603050405020304" pitchFamily="18" charset="0"/>
              </a:rPr>
              <a:t>Rosencrantz and Guildenstern Are Dead</a:t>
            </a:r>
            <a:endParaRPr lang="en-IN" sz="2600" b="1" dirty="0">
              <a:solidFill>
                <a:srgbClr val="FF0000"/>
              </a:solidFill>
            </a:endParaRPr>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36B4B4-3733-4A22-AE33-2D35EC1CD7DB}"/>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454FFB77-2A55-480A-9E67-B21EDD056637}"/>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B1223826-48DC-4782-B856-D82CD8D1AF49}"/>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Rounded Corners 9">
            <a:extLst>
              <a:ext uri="{FF2B5EF4-FFF2-40B4-BE49-F238E27FC236}">
                <a16:creationId xmlns:a16="http://schemas.microsoft.com/office/drawing/2014/main" id="{8823545C-3040-492D-8213-B4F8B77064C3}"/>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DC8C33D1-331A-48DC-8C8E-F369D3FAFE8F}"/>
              </a:ext>
            </a:extLst>
          </p:cNvPr>
          <p:cNvSpPr txBox="1"/>
          <p:nvPr/>
        </p:nvSpPr>
        <p:spPr>
          <a:xfrm>
            <a:off x="742121" y="1399004"/>
            <a:ext cx="10959549" cy="5115311"/>
          </a:xfrm>
          <a:prstGeom prst="rect">
            <a:avLst/>
          </a:prstGeom>
          <a:noFill/>
        </p:spPr>
        <p:txBody>
          <a:bodyPr wrap="square">
            <a:spAutoFit/>
          </a:bodyPr>
          <a:lstStyle/>
          <a:p>
            <a:pPr algn="just">
              <a:lnSpc>
                <a:spcPct val="150000"/>
              </a:lnSpc>
            </a:pP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After witnessing a performance of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The Murder of </a:t>
            </a:r>
            <a:r>
              <a:rPr lang="en-IN" sz="2000" b="0" i="1" dirty="0" err="1">
                <a:solidFill>
                  <a:schemeClr val="accent1">
                    <a:lumMod val="50000"/>
                  </a:schemeClr>
                </a:solidFill>
                <a:effectLst/>
                <a:latin typeface="Times New Roman" panose="02020603050405020304" pitchFamily="18" charset="0"/>
                <a:cs typeface="Times New Roman" panose="02020603050405020304" pitchFamily="18" charset="0"/>
              </a:rPr>
              <a:t>Gonzago</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 a </a:t>
            </a:r>
            <a:r>
              <a:rPr lang="en-IN" sz="2000" dirty="0">
                <a:solidFill>
                  <a:schemeClr val="accent1">
                    <a:lumMod val="50000"/>
                  </a:schemeClr>
                </a:solidFill>
                <a:latin typeface="Times New Roman" panose="02020603050405020304" pitchFamily="18" charset="0"/>
                <a:cs typeface="Times New Roman" panose="02020603050405020304" pitchFamily="18" charset="0"/>
              </a:rPr>
              <a:t>story</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in the play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 they find themselves on a ship, transporting Prince Hamlet to the King in England, with the troupe that staged the performance also on board as stowaways. They are supposed to give him a letter with an instruction to execute Hamlet, who discovers this and replaces the letter with another one. During the voyage, the ship is hijacked by pirates, after which it is discovered that Hamlet has disappeared and the letter, now, instead instructs the English monarch to execute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them</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lnSpc>
                <a:spcPct val="150000"/>
              </a:lnSpc>
            </a:pPr>
            <a:endParaRPr lang="en-IN" sz="2000" b="0" i="0" dirty="0">
              <a:solidFill>
                <a:schemeClr val="accent1">
                  <a:lumMod val="50000"/>
                </a:schemeClr>
              </a:solidFill>
              <a:effectLst/>
              <a:latin typeface="Times New Roman" panose="02020603050405020304" pitchFamily="18" charset="0"/>
              <a:cs typeface="Times New Roman" panose="02020603050405020304" pitchFamily="18" charset="0"/>
            </a:endParaRPr>
          </a:p>
          <a:p>
            <a:pPr algn="just">
              <a:lnSpc>
                <a:spcPct val="150000"/>
              </a:lnSpc>
            </a:pP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The troupe recreates the duel scene from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with Rosencrantz and Guildenstern, at the end, accepting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quo fata </a:t>
            </a:r>
            <a:r>
              <a:rPr lang="en-IN" sz="2000" b="0" i="1" dirty="0" err="1">
                <a:solidFill>
                  <a:schemeClr val="accent1">
                    <a:lumMod val="50000"/>
                  </a:schemeClr>
                </a:solidFill>
                <a:effectLst/>
                <a:latin typeface="Times New Roman" panose="02020603050405020304" pitchFamily="18" charset="0"/>
                <a:cs typeface="Times New Roman" panose="02020603050405020304" pitchFamily="18" charset="0"/>
              </a:rPr>
              <a:t>ferunt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(“whither the fates carry [us]”). The play concludes with the final scene from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in which the English Ambassador arrives and announces that “Rosencrantz and Guildenstern are dead”.</a:t>
            </a:r>
          </a:p>
        </p:txBody>
      </p:sp>
      <p:sp>
        <p:nvSpPr>
          <p:cNvPr id="15" name="Rectangle: Rounded Corners 14">
            <a:extLst>
              <a:ext uri="{FF2B5EF4-FFF2-40B4-BE49-F238E27FC236}">
                <a16:creationId xmlns:a16="http://schemas.microsoft.com/office/drawing/2014/main" id="{D8004563-4951-4BA2-82BF-7D541BCF478A}"/>
              </a:ext>
            </a:extLst>
          </p:cNvPr>
          <p:cNvSpPr/>
          <p:nvPr/>
        </p:nvSpPr>
        <p:spPr>
          <a:xfrm>
            <a:off x="4200939" y="662609"/>
            <a:ext cx="3432313" cy="538486"/>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C8E00EA7-872A-4DF3-BCD7-91E228DDD05C}"/>
              </a:ext>
            </a:extLst>
          </p:cNvPr>
          <p:cNvSpPr txBox="1"/>
          <p:nvPr/>
        </p:nvSpPr>
        <p:spPr>
          <a:xfrm>
            <a:off x="4439480" y="716481"/>
            <a:ext cx="2915477" cy="369332"/>
          </a:xfrm>
          <a:prstGeom prst="rect">
            <a:avLst/>
          </a:prstGeom>
          <a:noFill/>
        </p:spPr>
        <p:txBody>
          <a:bodyPr wrap="square">
            <a:spAutoFit/>
          </a:bodyPr>
          <a:lstStyle/>
          <a:p>
            <a:pPr algn="ctr"/>
            <a:r>
              <a:rPr lang="en-US" sz="1800" b="1" dirty="0">
                <a:solidFill>
                  <a:srgbClr val="FF0000"/>
                </a:solidFill>
                <a:latin typeface="Times New Roman" panose="02020603050405020304" pitchFamily="18" charset="0"/>
                <a:cs typeface="Times New Roman" panose="02020603050405020304" pitchFamily="18" charset="0"/>
              </a:rPr>
              <a:t>Synopsis - ….conti.*</a:t>
            </a:r>
            <a:endParaRPr lang="en-IN"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00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78B529-2537-4778-8438-80FAFFFA8BD2}"/>
              </a:ext>
            </a:extLst>
          </p:cNvPr>
          <p:cNvSpPr/>
          <p:nvPr/>
        </p:nvSpPr>
        <p:spPr>
          <a:xfrm>
            <a:off x="39756" y="0"/>
            <a:ext cx="344558"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5B2C938A-F665-426B-8241-CE10EFBA3B31}"/>
              </a:ext>
            </a:extLst>
          </p:cNvPr>
          <p:cNvSpPr/>
          <p:nvPr/>
        </p:nvSpPr>
        <p:spPr>
          <a:xfrm>
            <a:off x="278293" y="503583"/>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F57F9691-4038-4752-A5D9-59FEC1A5702F}"/>
              </a:ext>
            </a:extLst>
          </p:cNvPr>
          <p:cNvSpPr/>
          <p:nvPr/>
        </p:nvSpPr>
        <p:spPr>
          <a:xfrm>
            <a:off x="291546" y="3910544"/>
            <a:ext cx="198785" cy="24637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29D24408-60E3-4067-84BA-4F5BF37F1C81}"/>
              </a:ext>
            </a:extLst>
          </p:cNvPr>
          <p:cNvSpPr/>
          <p:nvPr/>
        </p:nvSpPr>
        <p:spPr>
          <a:xfrm>
            <a:off x="8335615" y="6712224"/>
            <a:ext cx="3737113" cy="10602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76E18648-D0FD-427D-B442-F8DEDF27E26A}"/>
              </a:ext>
            </a:extLst>
          </p:cNvPr>
          <p:cNvSpPr txBox="1"/>
          <p:nvPr/>
        </p:nvSpPr>
        <p:spPr>
          <a:xfrm>
            <a:off x="742121" y="1135582"/>
            <a:ext cx="11052314" cy="5576976"/>
          </a:xfrm>
          <a:prstGeom prst="rect">
            <a:avLst/>
          </a:prstGeom>
          <a:noFill/>
        </p:spPr>
        <p:txBody>
          <a:bodyPr wrap="square">
            <a:spAutoFit/>
          </a:bodyPr>
          <a:lstStyle/>
          <a:p>
            <a:pPr algn="just">
              <a:lnSpc>
                <a:spcPct val="150000"/>
              </a:lnSpc>
            </a:pP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Rosencrantz and Guildenstern are Dead was </a:t>
            </a:r>
            <a:r>
              <a:rPr lang="en-IN" sz="2000" b="1" dirty="0">
                <a:solidFill>
                  <a:schemeClr val="accent1">
                    <a:lumMod val="50000"/>
                  </a:schemeClr>
                </a:solidFill>
                <a:latin typeface="Times New Roman" panose="02020603050405020304" pitchFamily="18" charset="0"/>
                <a:cs typeface="Times New Roman" panose="02020603050405020304" pitchFamily="18" charset="0"/>
              </a:rPr>
              <a:t>Tom Stoppard</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's breakthrough play. It was a huge critical and commercial success, making him famous practically overnight. Though written in 1964, the play was published in 1967, and it played on </a:t>
            </a:r>
            <a:r>
              <a:rPr lang="en-IN" sz="2000" b="1" dirty="0">
                <a:solidFill>
                  <a:schemeClr val="accent1">
                    <a:lumMod val="50000"/>
                  </a:schemeClr>
                </a:solidFill>
                <a:latin typeface="Times New Roman" panose="02020603050405020304" pitchFamily="18" charset="0"/>
                <a:cs typeface="Times New Roman" panose="02020603050405020304" pitchFamily="18" charset="0"/>
              </a:rPr>
              <a:t>Broadway</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in 1968, where it won the </a:t>
            </a:r>
            <a:r>
              <a:rPr lang="en-IN" sz="2000" b="1" dirty="0">
                <a:solidFill>
                  <a:schemeClr val="accent1">
                    <a:lumMod val="50000"/>
                  </a:schemeClr>
                </a:solidFill>
                <a:latin typeface="Times New Roman" panose="02020603050405020304" pitchFamily="18" charset="0"/>
                <a:cs typeface="Times New Roman" panose="02020603050405020304" pitchFamily="18" charset="0"/>
              </a:rPr>
              <a:t>Tony</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for best play.</a:t>
            </a:r>
          </a:p>
          <a:p>
            <a:pPr algn="just">
              <a:lnSpc>
                <a:spcPct val="150000"/>
              </a:lnSpc>
            </a:pPr>
            <a:br>
              <a:rPr lang="en-IN" sz="2000" dirty="0">
                <a:solidFill>
                  <a:schemeClr val="accent1">
                    <a:lumMod val="50000"/>
                  </a:schemeClr>
                </a:solidFill>
                <a:latin typeface="Times New Roman" panose="02020603050405020304" pitchFamily="18" charset="0"/>
                <a:cs typeface="Times New Roman" panose="02020603050405020304" pitchFamily="18" charset="0"/>
              </a:rPr>
            </a:br>
            <a:r>
              <a:rPr lang="en-IN" sz="2000" dirty="0">
                <a:solidFill>
                  <a:schemeClr val="accent1">
                    <a:lumMod val="50000"/>
                  </a:schemeClr>
                </a:solidFill>
                <a:latin typeface="Times New Roman" panose="02020603050405020304" pitchFamily="18" charset="0"/>
                <a:cs typeface="Times New Roman" panose="02020603050405020304" pitchFamily="18" charset="0"/>
              </a:rPr>
              <a:t>	</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The play cleverly re-interprets </a:t>
            </a:r>
            <a:r>
              <a:rPr lang="en-IN" sz="2000" b="1" dirty="0">
                <a:solidFill>
                  <a:schemeClr val="accent1">
                    <a:lumMod val="50000"/>
                  </a:schemeClr>
                </a:solidFill>
                <a:latin typeface="Times New Roman" panose="02020603050405020304" pitchFamily="18" charset="0"/>
                <a:cs typeface="Times New Roman" panose="02020603050405020304" pitchFamily="18" charset="0"/>
              </a:rPr>
              <a:t>Shakespeare</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's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from the point of view of two minor characters: Rosencrantz and Guildenstern. The </a:t>
            </a:r>
            <a:r>
              <a:rPr lang="en-IN" sz="2000" b="1" dirty="0">
                <a:solidFill>
                  <a:schemeClr val="accent1">
                    <a:lumMod val="50000"/>
                  </a:schemeClr>
                </a:solidFill>
                <a:latin typeface="Times New Roman" panose="02020603050405020304" pitchFamily="18" charset="0"/>
                <a:cs typeface="Times New Roman" panose="02020603050405020304" pitchFamily="18" charset="0"/>
              </a:rPr>
              <a:t>Laurel-and-Hardy</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-like pair are totally incidental to the action of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subject to the whims of the King Claudius – who gets them to betray Hamlet – and then tricked by Hamlet into delivering a letter that condemns them to death. Stoppard's play turns </a:t>
            </a:r>
            <a:r>
              <a:rPr lang="en-IN" sz="2000" b="0" i="1" dirty="0">
                <a:solidFill>
                  <a:schemeClr val="accent1">
                    <a:lumMod val="50000"/>
                  </a:schemeClr>
                </a:solidFill>
                <a:effectLst/>
                <a:latin typeface="Times New Roman" panose="02020603050405020304" pitchFamily="18" charset="0"/>
                <a:cs typeface="Times New Roman" panose="02020603050405020304" pitchFamily="18" charset="0"/>
              </a:rPr>
              <a:t>Hamlet</a:t>
            </a:r>
            <a:r>
              <a:rPr lang="en-IN" sz="2000" b="0" i="0" dirty="0">
                <a:solidFill>
                  <a:schemeClr val="accent1">
                    <a:lumMod val="50000"/>
                  </a:schemeClr>
                </a:solidFill>
                <a:effectLst/>
                <a:latin typeface="Times New Roman" panose="02020603050405020304" pitchFamily="18" charset="0"/>
                <a:cs typeface="Times New Roman" panose="02020603050405020304" pitchFamily="18" charset="0"/>
              </a:rPr>
              <a:t> on its head by giving these two the main roles and reducing all of Shakespeare's major characters (including Hamlet) to minor roles. Written around and in-between the lines of Shakespeare's play, Stoppard brilliantly takes the main concerns of contemporary theatre – absurdism, the inevitability of death, breakdown in communication and feeling – and inserts them into the text of a much earlier play.</a:t>
            </a:r>
            <a:endParaRPr lang="en-IN"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47518FA1-3C6D-4AD4-85F8-C87146827611}"/>
              </a:ext>
            </a:extLst>
          </p:cNvPr>
          <p:cNvSpPr txBox="1"/>
          <p:nvPr/>
        </p:nvSpPr>
        <p:spPr>
          <a:xfrm>
            <a:off x="3578087" y="225287"/>
            <a:ext cx="5984715" cy="492443"/>
          </a:xfrm>
          <a:prstGeom prst="rect">
            <a:avLst/>
          </a:prstGeom>
          <a:noFill/>
        </p:spPr>
        <p:txBody>
          <a:bodyPr wrap="none" rtlCol="0">
            <a:spAutoFit/>
          </a:bodyPr>
          <a:lstStyle/>
          <a:p>
            <a:r>
              <a:rPr lang="en-IN" sz="2600" b="1" i="0" dirty="0">
                <a:solidFill>
                  <a:srgbClr val="FF0000"/>
                </a:solidFill>
                <a:effectLst/>
                <a:latin typeface="Times New Roman" panose="02020603050405020304" pitchFamily="18" charset="0"/>
                <a:cs typeface="Times New Roman" panose="02020603050405020304" pitchFamily="18" charset="0"/>
              </a:rPr>
              <a:t>Rosencrantz and Guildenstern are Dead </a:t>
            </a:r>
            <a:endParaRPr lang="en-IN" sz="2600" b="1" dirty="0">
              <a:solidFill>
                <a:srgbClr val="FF0000"/>
              </a:solidFill>
            </a:endParaRPr>
          </a:p>
        </p:txBody>
      </p:sp>
      <p:sp>
        <p:nvSpPr>
          <p:cNvPr id="13" name="Rectangle: Rounded Corners 12">
            <a:extLst>
              <a:ext uri="{FF2B5EF4-FFF2-40B4-BE49-F238E27FC236}">
                <a16:creationId xmlns:a16="http://schemas.microsoft.com/office/drawing/2014/main" id="{6DCD63E6-F382-4937-9D14-14BA6BCF64C4}"/>
              </a:ext>
            </a:extLst>
          </p:cNvPr>
          <p:cNvSpPr/>
          <p:nvPr/>
        </p:nvSpPr>
        <p:spPr>
          <a:xfrm>
            <a:off x="4744278" y="821635"/>
            <a:ext cx="3591337" cy="400110"/>
          </a:xfrm>
          <a:prstGeom prst="round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50D2299A-9DF9-4D39-92EF-15E5924B05F9}"/>
              </a:ext>
            </a:extLst>
          </p:cNvPr>
          <p:cNvSpPr txBox="1"/>
          <p:nvPr/>
        </p:nvSpPr>
        <p:spPr>
          <a:xfrm>
            <a:off x="5539411" y="821636"/>
            <a:ext cx="2044214" cy="400110"/>
          </a:xfrm>
          <a:prstGeom prst="rect">
            <a:avLst/>
          </a:prstGeom>
          <a:noFill/>
        </p:spPr>
        <p:txBody>
          <a:bodyPr wrap="none" rtlCol="0">
            <a:spAutoFit/>
          </a:bodyPr>
          <a:lstStyle/>
          <a:p>
            <a:r>
              <a:rPr lang="en-US" sz="2000" b="1" dirty="0">
                <a:solidFill>
                  <a:srgbClr val="FF0000"/>
                </a:solidFill>
                <a:latin typeface="Times New Roman" panose="02020603050405020304" pitchFamily="18" charset="0"/>
                <a:cs typeface="Times New Roman" panose="02020603050405020304" pitchFamily="18" charset="0"/>
              </a:rPr>
              <a:t>Critical Analysis</a:t>
            </a:r>
            <a:endParaRPr lang="en-IN" sz="2000" b="1" dirty="0">
              <a:solidFill>
                <a:srgbClr val="FF00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9679F55D-162F-4498-8558-E5D7F2FAF73C}"/>
              </a:ext>
            </a:extLst>
          </p:cNvPr>
          <p:cNvSpPr txBox="1"/>
          <p:nvPr/>
        </p:nvSpPr>
        <p:spPr>
          <a:xfrm>
            <a:off x="10548738" y="6348661"/>
            <a:ext cx="1399456" cy="369332"/>
          </a:xfrm>
          <a:prstGeom prst="rect">
            <a:avLst/>
          </a:prstGeom>
          <a:noFill/>
        </p:spPr>
        <p:txBody>
          <a:bodyPr wrap="square">
            <a:spAutoFit/>
          </a:bodyPr>
          <a:lstStyle/>
          <a:p>
            <a:r>
              <a:rPr lang="en-US" b="1" dirty="0">
                <a:solidFill>
                  <a:srgbClr val="FF0000"/>
                </a:solidFill>
                <a:latin typeface="Times New Roman" panose="02020603050405020304" pitchFamily="18" charset="0"/>
                <a:cs typeface="Times New Roman" panose="02020603050405020304" pitchFamily="18" charset="0"/>
              </a:rPr>
              <a:t>**Conti…</a:t>
            </a:r>
            <a:endParaRPr lang="en-IN"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44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350</TotalTime>
  <Words>1532</Words>
  <Application>Microsoft Office PowerPoint</Application>
  <PresentationFormat>Widescreen</PresentationFormat>
  <Paragraphs>74</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Algerian</vt:lpstr>
      <vt:lpstr>Arial</vt:lpstr>
      <vt:lpstr>Berlin Sans FB</vt:lpstr>
      <vt:lpstr>Euphemia</vt:lpstr>
      <vt:lpstr>Plantagenet Cherokee</vt:lpstr>
      <vt:lpstr>Times New Roman</vt:lpstr>
      <vt:lpstr>Wingdings</vt:lpstr>
      <vt:lpstr>Academic Literature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Rosencrantz and Guildenstern Are Dead</dc:title>
  <dc:creator>Naushad Alam</dc:creator>
  <cp:lastModifiedBy>Naushad Alam</cp:lastModifiedBy>
  <cp:revision>29</cp:revision>
  <dcterms:created xsi:type="dcterms:W3CDTF">2020-09-25T09:35:54Z</dcterms:created>
  <dcterms:modified xsi:type="dcterms:W3CDTF">2020-09-27T14:10:54Z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